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</p:sldIdLst>
  <p:sldSz cx="12192000" cy="6858000"/>
  <p:notesSz cx="6858000" cy="9144000"/>
  <p:embeddedFontLst>
    <p:embeddedFont>
      <p:font typeface="Corbel" panose="020B0503020204020204" pitchFamily="34" charset="0"/>
      <p:regular r:id="rId30"/>
      <p:bold r:id="rId31"/>
      <p:italic r:id="rId32"/>
      <p:boldItalic r:id="rId33"/>
    </p:embeddedFont>
    <p:embeddedFont>
      <p:font typeface="Calibri" panose="020F0502020204030204" pitchFamily="34" charset="0"/>
      <p:regular r:id="rId34"/>
      <p:bold r:id="rId35"/>
      <p:italic r:id="rId36"/>
      <p:boldItalic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8" roundtripDataSignature="AMtx7mhzluFyTw0jOO0H482DOmZIA4Bwt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47AEDE6-9878-4555-9D02-F1BC5FA99646}">
  <a:tblStyle styleId="{E47AEDE6-9878-4555-9D02-F1BC5FA9964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AC858608-32B3-47FE-987C-E6057615C25C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9D1261CB-B293-4A5F-A3EA-925521065266}" styleName="Table_2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>
              <a:solidFill>
                <a:srgbClr val="80808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cap="flat" cmpd="sng">
              <a:solidFill>
                <a:srgbClr val="80808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cap="flat" cmpd="sng">
              <a:solidFill>
                <a:srgbClr val="80808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cap="flat" cmpd="sng">
              <a:solidFill>
                <a:srgbClr val="80808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cap="flat" cmpd="sng">
              <a:solidFill>
                <a:srgbClr val="80808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cap="flat" cmpd="sng">
              <a:solidFill>
                <a:srgbClr val="80808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5" d="100"/>
          <a:sy n="65" d="100"/>
        </p:scale>
        <p:origin x="700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customschemas.google.com/relationships/presentationmetadata" Target="meta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41984896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1" name="Google Shape;5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2461749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3e294238da_0_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6" name="Google Shape;116;g33e294238da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8618525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33e057882c2_1_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3" name="Google Shape;123;g33e057882c2_1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5218999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33e057882c2_1_5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3" name="Google Shape;133;g33e057882c2_1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878919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3e057882c2_1_6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3" name="Google Shape;143;g33e057882c2_1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8112503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33e057882c2_1_7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3" name="Google Shape;153;g33e057882c2_1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3248511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1" name="Google Shape;161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2" name="Google Shape;162;p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30147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5141d31430_2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0" name="Google Shape;170;g35141d31430_2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341671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7" name="Google Shape;177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2435477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3511f69e5ca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3511f69e5ca_0_4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g3511f69e5ca_0_4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780346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3511f69e5ca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3511f69e5ca_0_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g3511f69e5ca_0_3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327763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7" name="Google Shape;5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8533999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33e294238da_0_5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8" name="Google Shape;198;g33e294238da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27462875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511f69e5ca_0_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5" name="Google Shape;205;g3511f69e5ca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6569782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33e2c74002c_0_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2" name="Google Shape;212;g33e2c74002c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6986714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33e2c74002c_1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8" name="Google Shape;218;g33e2c74002c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10507679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33e2c74002c_1_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5" name="Google Shape;225;g33e2c74002c_1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3518422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33e2c74002c_3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4" name="Google Shape;234;g33e2c74002c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0510865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3511f69e5ca_0_6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0" name="Google Shape;240;g3511f69e5ca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06560559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8" name="Google Shape;248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9363789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4ef9695f0a_1_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g34ef9695f0a_1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464035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4ef9695f0a_1_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g34ef9695f0a_1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113530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1" name="Google Shape;81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2" name="Google Shape;82;p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41909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8" name="Google Shape;8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6443073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3e057882c2_4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4" name="Google Shape;94;g33e057882c2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8255312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0" name="Google Shape;100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130024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3e294238da_0_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8" name="Google Shape;108;g33e294238da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4996557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14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rgbClr val="84161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14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41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14"/>
          <p:cNvSpPr txBox="1"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900"/>
              <a:buFont typeface="Corbel"/>
              <a:buNone/>
              <a:defRPr sz="59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" name="Google Shape;17;p14"/>
          <p:cNvSpPr txBox="1"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200"/>
              <a:buNone/>
              <a:defRPr sz="2200" cap="none">
                <a:solidFill>
                  <a:srgbClr val="FBCDBF"/>
                </a:solidFill>
              </a:defRPr>
            </a:lvl1pPr>
            <a:lvl2pPr lvl="1" algn="ctr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2200"/>
              <a:buNone/>
              <a:defRPr sz="2200"/>
            </a:lvl2pPr>
            <a:lvl3pPr lvl="2" algn="ctr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2200"/>
              <a:buNone/>
              <a:defRPr sz="2200"/>
            </a:lvl3pPr>
            <a:lvl4pPr lvl="3" algn="ctr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pic>
        <p:nvPicPr>
          <p:cNvPr id="18" name="Google Shape;18;p14" descr="A red sign with white text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4090771" cy="1042506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14"/>
          <p:cNvSpPr/>
          <p:nvPr/>
        </p:nvSpPr>
        <p:spPr>
          <a:xfrm>
            <a:off x="4090771" y="0"/>
            <a:ext cx="5050848" cy="1096241"/>
          </a:xfrm>
          <a:prstGeom prst="rect">
            <a:avLst/>
          </a:prstGeom>
          <a:solidFill>
            <a:srgbClr val="841617"/>
          </a:solidFill>
          <a:ln w="10775" cap="flat" cmpd="sng">
            <a:solidFill>
              <a:srgbClr val="78230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15"/>
          <p:cNvSpPr txBox="1">
            <a:spLocks noGrp="1"/>
          </p:cNvSpPr>
          <p:nvPr>
            <p:ph type="body" idx="1"/>
          </p:nvPr>
        </p:nvSpPr>
        <p:spPr>
          <a:xfrm>
            <a:off x="1070568" y="1163788"/>
            <a:ext cx="10195560" cy="4846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2pPr>
            <a:lvl3pPr marL="1371600" lvl="2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3pPr>
            <a:lvl4pPr marL="1828800" lvl="3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5pPr>
            <a:lvl6pPr marL="2743200" lvl="5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6pPr>
            <a:lvl7pPr marL="3200400" lvl="6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8pPr>
            <a:lvl9pPr marL="4114800" lvl="8" indent="-34290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SzPts val="1800"/>
              <a:buChar char="●"/>
              <a:defRPr/>
            </a:lvl9pPr>
          </a:lstStyle>
          <a:p>
            <a:endParaRPr/>
          </a:p>
        </p:txBody>
      </p:sp>
      <p:cxnSp>
        <p:nvCxnSpPr>
          <p:cNvPr id="22" name="Google Shape;22;p15"/>
          <p:cNvCxnSpPr/>
          <p:nvPr/>
        </p:nvCxnSpPr>
        <p:spPr>
          <a:xfrm>
            <a:off x="521000" y="994426"/>
            <a:ext cx="10745128" cy="0"/>
          </a:xfrm>
          <a:prstGeom prst="straightConnector1">
            <a:avLst/>
          </a:prstGeom>
          <a:noFill/>
          <a:ln w="31750" cap="flat" cmpd="sng">
            <a:solidFill>
              <a:srgbClr val="841617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3" name="Google Shape;23;p15"/>
          <p:cNvSpPr txBox="1">
            <a:spLocks noGrp="1"/>
          </p:cNvSpPr>
          <p:nvPr>
            <p:ph type="body" idx="2"/>
          </p:nvPr>
        </p:nvSpPr>
        <p:spPr>
          <a:xfrm>
            <a:off x="521000" y="264968"/>
            <a:ext cx="10704715" cy="644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3600"/>
              <a:buFont typeface="Corbel"/>
              <a:buNone/>
              <a:defRPr sz="3600">
                <a:solidFill>
                  <a:srgbClr val="841617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Font typeface="Corbel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600"/>
              <a:buFont typeface="Corbel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Font typeface="Corbel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Font typeface="Corbel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6pPr>
            <a:lvl7pPr marL="3200400" lvl="6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8pPr>
            <a:lvl9pPr marL="4114800" lvl="8" indent="-34290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SzPts val="1800"/>
              <a:buChar char="●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and Inserted Picture">
  <p:cSld name="Content and Inserted Picture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17"/>
          <p:cNvSpPr txBox="1">
            <a:spLocks noGrp="1"/>
          </p:cNvSpPr>
          <p:nvPr>
            <p:ph type="body" idx="1"/>
          </p:nvPr>
        </p:nvSpPr>
        <p:spPr>
          <a:xfrm>
            <a:off x="573994" y="1161288"/>
            <a:ext cx="3474720" cy="4846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55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Char char="●"/>
              <a:defRPr sz="2000"/>
            </a:lvl1pPr>
            <a:lvl2pPr marL="914400" lvl="1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 sz="1800"/>
            </a:lvl2pPr>
            <a:lvl3pPr marL="1371600" lvl="2" indent="-3302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600"/>
              <a:buChar char="●"/>
              <a:defRPr sz="1600"/>
            </a:lvl3pPr>
            <a:lvl4pPr marL="1828800" lvl="3" indent="-3175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5pPr>
            <a:lvl6pPr marL="2743200" lvl="5" indent="-3175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6pPr>
            <a:lvl7pPr marL="3200400" lvl="6" indent="-3175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8pPr>
            <a:lvl9pPr marL="4114800" lvl="8" indent="-31750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SzPts val="1400"/>
              <a:buChar char="●"/>
              <a:defRPr sz="1400"/>
            </a:lvl9pPr>
          </a:lstStyle>
          <a:p>
            <a:endParaRPr/>
          </a:p>
        </p:txBody>
      </p:sp>
      <p:cxnSp>
        <p:nvCxnSpPr>
          <p:cNvPr id="26" name="Google Shape;26;p17"/>
          <p:cNvCxnSpPr/>
          <p:nvPr/>
        </p:nvCxnSpPr>
        <p:spPr>
          <a:xfrm>
            <a:off x="521000" y="994426"/>
            <a:ext cx="10745128" cy="0"/>
          </a:xfrm>
          <a:prstGeom prst="straightConnector1">
            <a:avLst/>
          </a:prstGeom>
          <a:noFill/>
          <a:ln w="31750" cap="flat" cmpd="sng">
            <a:solidFill>
              <a:srgbClr val="841617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7" name="Google Shape;27;p17"/>
          <p:cNvSpPr txBox="1">
            <a:spLocks noGrp="1"/>
          </p:cNvSpPr>
          <p:nvPr>
            <p:ph type="body" idx="2"/>
          </p:nvPr>
        </p:nvSpPr>
        <p:spPr>
          <a:xfrm>
            <a:off x="521000" y="264968"/>
            <a:ext cx="10704715" cy="644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3600"/>
              <a:buFont typeface="Corbel"/>
              <a:buNone/>
              <a:defRPr sz="3600">
                <a:solidFill>
                  <a:srgbClr val="841617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Font typeface="Corbel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600"/>
              <a:buFont typeface="Corbel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Font typeface="Corbel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Font typeface="Corbel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6pPr>
            <a:lvl7pPr marL="3200400" lvl="6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8pPr>
            <a:lvl9pPr marL="4114800" lvl="8" indent="-34290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SzPts val="1800"/>
              <a:buChar char="●"/>
              <a:defRPr/>
            </a:lvl9pPr>
          </a:lstStyle>
          <a:p>
            <a:endParaRPr/>
          </a:p>
        </p:txBody>
      </p:sp>
      <p:sp>
        <p:nvSpPr>
          <p:cNvPr id="28" name="Google Shape;28;p17"/>
          <p:cNvSpPr>
            <a:spLocks noGrp="1"/>
          </p:cNvSpPr>
          <p:nvPr>
            <p:ph type="pic" idx="3"/>
          </p:nvPr>
        </p:nvSpPr>
        <p:spPr>
          <a:xfrm>
            <a:off x="4520046" y="1162050"/>
            <a:ext cx="6705670" cy="484505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>
  <p:cSld name="Comparison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8"/>
          <p:cNvSpPr txBox="1"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>
                <a:solidFill>
                  <a:srgbClr val="841617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1" name="Google Shape;31;p18"/>
          <p:cNvSpPr txBox="1">
            <a:spLocks noGrp="1"/>
          </p:cNvSpPr>
          <p:nvPr>
            <p:ph type="body" idx="2"/>
          </p:nvPr>
        </p:nvSpPr>
        <p:spPr>
          <a:xfrm>
            <a:off x="3867912" y="1930936"/>
            <a:ext cx="3474720" cy="402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55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Char char="●"/>
              <a:defRPr sz="2000"/>
            </a:lvl1pPr>
            <a:lvl2pPr marL="914400" lvl="1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 sz="1800"/>
            </a:lvl2pPr>
            <a:lvl3pPr marL="1371600" lvl="2" indent="-3302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600"/>
              <a:buChar char="●"/>
              <a:defRPr sz="1600"/>
            </a:lvl3pPr>
            <a:lvl4pPr marL="1828800" lvl="3" indent="-3175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5pPr>
            <a:lvl6pPr marL="2743200" lvl="5" indent="-3175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6pPr>
            <a:lvl7pPr marL="3200400" lvl="6" indent="-3175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8pPr>
            <a:lvl9pPr marL="4114800" lvl="8" indent="-31750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SzPts val="1400"/>
              <a:buChar char="●"/>
              <a:defRPr sz="1400"/>
            </a:lvl9pPr>
          </a:lstStyle>
          <a:p>
            <a:endParaRPr/>
          </a:p>
        </p:txBody>
      </p:sp>
      <p:sp>
        <p:nvSpPr>
          <p:cNvPr id="32" name="Google Shape;32;p18"/>
          <p:cNvSpPr txBox="1">
            <a:spLocks noGrp="1"/>
          </p:cNvSpPr>
          <p:nvPr>
            <p:ph type="body" idx="3"/>
          </p:nvPr>
        </p:nvSpPr>
        <p:spPr>
          <a:xfrm>
            <a:off x="7818463" y="1023586"/>
            <a:ext cx="3474720" cy="8131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>
                <a:solidFill>
                  <a:srgbClr val="841617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3" name="Google Shape;33;p18"/>
          <p:cNvSpPr txBox="1">
            <a:spLocks noGrp="1"/>
          </p:cNvSpPr>
          <p:nvPr>
            <p:ph type="body" idx="4"/>
          </p:nvPr>
        </p:nvSpPr>
        <p:spPr>
          <a:xfrm>
            <a:off x="7818463" y="1930936"/>
            <a:ext cx="3474720" cy="402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55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Char char="●"/>
              <a:defRPr sz="2000"/>
            </a:lvl1pPr>
            <a:lvl2pPr marL="914400" lvl="1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 sz="1800"/>
            </a:lvl2pPr>
            <a:lvl3pPr marL="1371600" lvl="2" indent="-3302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600"/>
              <a:buChar char="●"/>
              <a:defRPr sz="1600"/>
            </a:lvl3pPr>
            <a:lvl4pPr marL="1828800" lvl="3" indent="-3175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5pPr>
            <a:lvl6pPr marL="2743200" lvl="5" indent="-3175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6pPr>
            <a:lvl7pPr marL="3200400" lvl="6" indent="-3175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8pPr>
            <a:lvl9pPr marL="4114800" lvl="8" indent="-31750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SzPts val="1400"/>
              <a:buChar char="●"/>
              <a:defRPr sz="1400"/>
            </a:lvl9pPr>
          </a:lstStyle>
          <a:p>
            <a:endParaRPr/>
          </a:p>
        </p:txBody>
      </p:sp>
      <p:cxnSp>
        <p:nvCxnSpPr>
          <p:cNvPr id="34" name="Google Shape;34;p18"/>
          <p:cNvCxnSpPr/>
          <p:nvPr/>
        </p:nvCxnSpPr>
        <p:spPr>
          <a:xfrm>
            <a:off x="521000" y="994426"/>
            <a:ext cx="10745128" cy="0"/>
          </a:xfrm>
          <a:prstGeom prst="straightConnector1">
            <a:avLst/>
          </a:prstGeom>
          <a:noFill/>
          <a:ln w="31750" cap="flat" cmpd="sng">
            <a:solidFill>
              <a:srgbClr val="841617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5" name="Google Shape;35;p18"/>
          <p:cNvSpPr txBox="1">
            <a:spLocks noGrp="1"/>
          </p:cNvSpPr>
          <p:nvPr>
            <p:ph type="body" idx="5"/>
          </p:nvPr>
        </p:nvSpPr>
        <p:spPr>
          <a:xfrm>
            <a:off x="521000" y="264968"/>
            <a:ext cx="10704715" cy="644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3600"/>
              <a:buFont typeface="Corbel"/>
              <a:buNone/>
              <a:defRPr sz="3600">
                <a:solidFill>
                  <a:srgbClr val="841617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Font typeface="Corbel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600"/>
              <a:buFont typeface="Corbel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Font typeface="Corbel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Font typeface="Corbel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6pPr>
            <a:lvl7pPr marL="3200400" lvl="6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8pPr>
            <a:lvl9pPr marL="4114800" lvl="8" indent="-34290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SzPts val="1800"/>
              <a:buChar char="●"/>
              <a:defRPr/>
            </a:lvl9pPr>
          </a:lstStyle>
          <a:p>
            <a:endParaRPr/>
          </a:p>
        </p:txBody>
      </p:sp>
      <p:sp>
        <p:nvSpPr>
          <p:cNvPr id="36" name="Google Shape;36;p18"/>
          <p:cNvSpPr>
            <a:spLocks noGrp="1"/>
          </p:cNvSpPr>
          <p:nvPr>
            <p:ph type="pic" idx="6"/>
          </p:nvPr>
        </p:nvSpPr>
        <p:spPr>
          <a:xfrm>
            <a:off x="520700" y="1090613"/>
            <a:ext cx="3225800" cy="4811712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 type="obj">
  <p:cSld name="OBJEC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orbel"/>
              <a:buNone/>
              <a:defRPr sz="36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" name="Google Shape;39;p16"/>
          <p:cNvSpPr txBox="1">
            <a:spLocks noGrp="1"/>
          </p:cNvSpPr>
          <p:nvPr>
            <p:ph type="body" idx="1"/>
          </p:nvPr>
        </p:nvSpPr>
        <p:spPr>
          <a:xfrm>
            <a:off x="1075765" y="864108"/>
            <a:ext cx="10174941" cy="5120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2pPr>
            <a:lvl3pPr marL="1371600" lvl="2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3pPr>
            <a:lvl4pPr marL="1828800" lvl="3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5pPr>
            <a:lvl6pPr marL="2743200" lvl="5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6pPr>
            <a:lvl7pPr marL="3200400" lvl="6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8pPr>
            <a:lvl9pPr marL="4114800" lvl="8" indent="-34290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SzPts val="1800"/>
              <a:buChar char="●"/>
              <a:defRPr/>
            </a:lvl9pPr>
          </a:lstStyle>
          <a:p>
            <a:endParaRPr/>
          </a:p>
        </p:txBody>
      </p:sp>
      <p:sp>
        <p:nvSpPr>
          <p:cNvPr id="40" name="Google Shape;40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41" name="Google Shape;41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42" name="Google Shape;42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Graphic and Content">
  <p:cSld name="Two Graphic and Conten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9"/>
          <p:cNvSpPr txBox="1">
            <a:spLocks noGrp="1"/>
          </p:cNvSpPr>
          <p:nvPr>
            <p:ph type="body" idx="1"/>
          </p:nvPr>
        </p:nvSpPr>
        <p:spPr>
          <a:xfrm>
            <a:off x="3873107" y="1143000"/>
            <a:ext cx="7315200" cy="4846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55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Char char="●"/>
              <a:defRPr sz="2000"/>
            </a:lvl1pPr>
            <a:lvl2pPr marL="914400" lvl="1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 sz="1800"/>
            </a:lvl2pPr>
            <a:lvl3pPr marL="1371600" lvl="2" indent="-3302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600"/>
              <a:buChar char="●"/>
              <a:defRPr sz="1600"/>
            </a:lvl3pPr>
            <a:lvl4pPr marL="1828800" lvl="3" indent="-3175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5pPr>
            <a:lvl6pPr marL="2743200" lvl="5" indent="-3175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6pPr>
            <a:lvl7pPr marL="3200400" lvl="6" indent="-3175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8pPr>
            <a:lvl9pPr marL="4114800" lvl="8" indent="-31750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SzPts val="1400"/>
              <a:buChar char="●"/>
              <a:defRPr sz="1400"/>
            </a:lvl9pPr>
          </a:lstStyle>
          <a:p>
            <a:endParaRPr/>
          </a:p>
        </p:txBody>
      </p:sp>
      <p:cxnSp>
        <p:nvCxnSpPr>
          <p:cNvPr id="45" name="Google Shape;45;p19"/>
          <p:cNvCxnSpPr/>
          <p:nvPr/>
        </p:nvCxnSpPr>
        <p:spPr>
          <a:xfrm>
            <a:off x="521000" y="994426"/>
            <a:ext cx="10745128" cy="0"/>
          </a:xfrm>
          <a:prstGeom prst="straightConnector1">
            <a:avLst/>
          </a:prstGeom>
          <a:noFill/>
          <a:ln w="31750" cap="flat" cmpd="sng">
            <a:solidFill>
              <a:srgbClr val="841617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6" name="Google Shape;46;p19"/>
          <p:cNvSpPr txBox="1">
            <a:spLocks noGrp="1"/>
          </p:cNvSpPr>
          <p:nvPr>
            <p:ph type="body" idx="2"/>
          </p:nvPr>
        </p:nvSpPr>
        <p:spPr>
          <a:xfrm>
            <a:off x="521000" y="264968"/>
            <a:ext cx="10704715" cy="644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3600"/>
              <a:buFont typeface="Corbel"/>
              <a:buNone/>
              <a:defRPr sz="3600">
                <a:solidFill>
                  <a:srgbClr val="841617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Font typeface="Corbel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600"/>
              <a:buFont typeface="Corbel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Font typeface="Corbel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Font typeface="Corbel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6pPr>
            <a:lvl7pPr marL="3200400" lvl="6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8pPr>
            <a:lvl9pPr marL="4114800" lvl="8" indent="-34290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SzPts val="1800"/>
              <a:buChar char="●"/>
              <a:defRPr/>
            </a:lvl9pPr>
          </a:lstStyle>
          <a:p>
            <a:endParaRPr/>
          </a:p>
        </p:txBody>
      </p:sp>
      <p:sp>
        <p:nvSpPr>
          <p:cNvPr id="47" name="Google Shape;47;p19"/>
          <p:cNvSpPr>
            <a:spLocks noGrp="1"/>
          </p:cNvSpPr>
          <p:nvPr>
            <p:ph type="pic" idx="3"/>
          </p:nvPr>
        </p:nvSpPr>
        <p:spPr>
          <a:xfrm>
            <a:off x="520999" y="1143000"/>
            <a:ext cx="3154680" cy="2286000"/>
          </a:xfrm>
          <a:prstGeom prst="rect">
            <a:avLst/>
          </a:prstGeom>
          <a:noFill/>
          <a:ln>
            <a:noFill/>
          </a:ln>
        </p:spPr>
      </p:sp>
      <p:sp>
        <p:nvSpPr>
          <p:cNvPr id="48" name="Google Shape;48;p19"/>
          <p:cNvSpPr>
            <a:spLocks noGrp="1"/>
          </p:cNvSpPr>
          <p:nvPr>
            <p:ph type="pic" idx="4"/>
          </p:nvPr>
        </p:nvSpPr>
        <p:spPr>
          <a:xfrm>
            <a:off x="559099" y="3683000"/>
            <a:ext cx="3154680" cy="2286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3"/>
          <p:cNvSpPr txBox="1">
            <a:spLocks noGrp="1"/>
          </p:cNvSpPr>
          <p:nvPr>
            <p:ph type="body" idx="1"/>
          </p:nvPr>
        </p:nvSpPr>
        <p:spPr>
          <a:xfrm>
            <a:off x="1075765" y="864108"/>
            <a:ext cx="10174941" cy="5120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355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●"/>
              <a:defRPr sz="20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●"/>
              <a:defRPr sz="18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●"/>
              <a:defRPr sz="16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●"/>
              <a:defRPr sz="14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●"/>
              <a:defRPr sz="14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●"/>
              <a:defRPr sz="14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●"/>
              <a:defRPr sz="14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●"/>
              <a:defRPr sz="14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SzPts val="1400"/>
              <a:buFont typeface="Noto Sans Symbols"/>
              <a:buChar char="●"/>
              <a:defRPr sz="14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pic>
        <p:nvPicPr>
          <p:cNvPr id="11" name="Google Shape;11;p13" descr="A red sign with white text&#10;&#10;Description automatically generated with medium confidence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0" y="6327506"/>
            <a:ext cx="2081646" cy="530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13"/>
          <p:cNvSpPr/>
          <p:nvPr/>
        </p:nvSpPr>
        <p:spPr>
          <a:xfrm>
            <a:off x="2081646" y="6327506"/>
            <a:ext cx="10110354" cy="530494"/>
          </a:xfrm>
          <a:prstGeom prst="rect">
            <a:avLst/>
          </a:prstGeom>
          <a:solidFill>
            <a:srgbClr val="841617"/>
          </a:solidFill>
          <a:ln w="10775" cap="flat" cmpd="sng">
            <a:solidFill>
              <a:srgbClr val="78230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"/>
          <p:cNvSpPr txBox="1">
            <a:spLocks noGrp="1"/>
          </p:cNvSpPr>
          <p:nvPr>
            <p:ph type="ctrTitle"/>
          </p:nvPr>
        </p:nvSpPr>
        <p:spPr>
          <a:xfrm>
            <a:off x="360175" y="1139525"/>
            <a:ext cx="8380800" cy="200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Corbel"/>
              <a:buNone/>
            </a:pPr>
            <a:r>
              <a:rPr lang="en-US" sz="4800" b="1">
                <a:latin typeface="Times New Roman"/>
                <a:ea typeface="Times New Roman"/>
                <a:cs typeface="Times New Roman"/>
                <a:sym typeface="Times New Roman"/>
              </a:rPr>
              <a:t>Development of an AI Agent for Research Paper Analysis and Question Answering</a:t>
            </a:r>
            <a:endParaRPr sz="4800"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4" name="Google Shape;54;p1"/>
          <p:cNvSpPr txBox="1">
            <a:spLocks noGrp="1"/>
          </p:cNvSpPr>
          <p:nvPr>
            <p:ph type="subTitle" idx="1"/>
          </p:nvPr>
        </p:nvSpPr>
        <p:spPr>
          <a:xfrm>
            <a:off x="360175" y="2743987"/>
            <a:ext cx="8671283" cy="2737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endParaRPr sz="2500"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-US" sz="2500" b="1">
                <a:latin typeface="Times New Roman"/>
                <a:ea typeface="Times New Roman"/>
                <a:cs typeface="Times New Roman"/>
                <a:sym typeface="Times New Roman"/>
              </a:rPr>
              <a:t>Roshini Talluru</a:t>
            </a:r>
            <a:endParaRPr sz="2500"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200"/>
              <a:buNone/>
            </a:pPr>
            <a:r>
              <a:rPr lang="en-US" sz="2500" b="1">
                <a:latin typeface="Times New Roman"/>
                <a:ea typeface="Times New Roman"/>
                <a:cs typeface="Times New Roman"/>
                <a:sym typeface="Times New Roman"/>
              </a:rPr>
              <a:t>Tushar Jayendra Mhatre</a:t>
            </a:r>
            <a:endParaRPr sz="2500"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200"/>
              <a:buNone/>
            </a:pPr>
            <a:r>
              <a:rPr lang="en-US" sz="2500" b="1">
                <a:latin typeface="Times New Roman"/>
                <a:ea typeface="Times New Roman"/>
                <a:cs typeface="Times New Roman"/>
                <a:sym typeface="Times New Roman"/>
              </a:rPr>
              <a:t>Rahul Kataram</a:t>
            </a:r>
            <a:endParaRPr sz="2500"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r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200"/>
              <a:buNone/>
            </a:pPr>
            <a:r>
              <a:rPr lang="en-US" sz="2500" b="1">
                <a:latin typeface="Times New Roman"/>
                <a:ea typeface="Times New Roman"/>
                <a:cs typeface="Times New Roman"/>
                <a:sym typeface="Times New Roman"/>
              </a:rPr>
              <a:t>Supervised By </a:t>
            </a:r>
            <a:endParaRPr sz="2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r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200"/>
              <a:buNone/>
            </a:pPr>
            <a:r>
              <a:rPr lang="en-US" sz="2500" b="1">
                <a:latin typeface="Times New Roman"/>
                <a:ea typeface="Times New Roman"/>
                <a:cs typeface="Times New Roman"/>
                <a:sym typeface="Times New Roman"/>
              </a:rPr>
              <a:t>Dr. Theodore Trafalis</a:t>
            </a:r>
            <a:endParaRPr sz="2500"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r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200"/>
              <a:buNone/>
            </a:pPr>
            <a:r>
              <a:rPr lang="en-US" sz="2500" b="1">
                <a:latin typeface="Times New Roman"/>
                <a:ea typeface="Times New Roman"/>
                <a:cs typeface="Times New Roman"/>
                <a:sym typeface="Times New Roman"/>
              </a:rPr>
              <a:t>Apr 30</a:t>
            </a:r>
            <a:r>
              <a:rPr lang="en-US" sz="2500" b="1" baseline="30000">
                <a:latin typeface="Times New Roman"/>
                <a:ea typeface="Times New Roman"/>
                <a:cs typeface="Times New Roman"/>
                <a:sym typeface="Times New Roman"/>
              </a:rPr>
              <a:t>th</a:t>
            </a:r>
            <a:r>
              <a:rPr lang="en-US" sz="2500" b="1">
                <a:latin typeface="Times New Roman"/>
                <a:ea typeface="Times New Roman"/>
                <a:cs typeface="Times New Roman"/>
                <a:sym typeface="Times New Roman"/>
              </a:rPr>
              <a:t> 2025</a:t>
            </a:r>
            <a:endParaRPr sz="2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200"/>
              <a:buNone/>
            </a:pPr>
            <a:endParaRPr sz="25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33e294238da_0_23"/>
          <p:cNvSpPr txBox="1">
            <a:spLocks noGrp="1"/>
          </p:cNvSpPr>
          <p:nvPr>
            <p:ph type="body" idx="1"/>
          </p:nvPr>
        </p:nvSpPr>
        <p:spPr>
          <a:xfrm>
            <a:off x="521000" y="1404712"/>
            <a:ext cx="3850500" cy="48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302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Summaries are significantly shorter than original texts.</a:t>
            </a:r>
            <a:b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</a:b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02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Goal: Focus on key takeaways, avoiding unnecessary details.</a:t>
            </a:r>
            <a:b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</a:b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02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Result: Achieve concise and informative summaries.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9" name="Google Shape;119;g33e294238da_0_23"/>
          <p:cNvSpPr txBox="1">
            <a:spLocks noGrp="1"/>
          </p:cNvSpPr>
          <p:nvPr>
            <p:ph type="body" idx="2"/>
          </p:nvPr>
        </p:nvSpPr>
        <p:spPr>
          <a:xfrm>
            <a:off x="521000" y="264968"/>
            <a:ext cx="1070460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Font typeface="Corbel"/>
              <a:buNone/>
            </a:pPr>
            <a:r>
              <a:rPr lang="en-US" sz="2800">
                <a:latin typeface="Times New Roman"/>
                <a:ea typeface="Times New Roman"/>
                <a:cs typeface="Times New Roman"/>
                <a:sym typeface="Times New Roman"/>
              </a:rPr>
              <a:t>Data Exploration and Preparation</a:t>
            </a:r>
            <a:endParaRPr sz="2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20" name="Google Shape;120;g33e294238da_0_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46026" y="1570887"/>
            <a:ext cx="5943600" cy="4027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3e057882c2_1_39"/>
          <p:cNvSpPr txBox="1">
            <a:spLocks noGrp="1"/>
          </p:cNvSpPr>
          <p:nvPr>
            <p:ph type="body" idx="5"/>
          </p:nvPr>
        </p:nvSpPr>
        <p:spPr>
          <a:xfrm>
            <a:off x="521000" y="264968"/>
            <a:ext cx="1070460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Font typeface="Corbel"/>
              <a:buNone/>
            </a:pPr>
            <a:r>
              <a:rPr lang="en-US" sz="2800">
                <a:latin typeface="Times New Roman"/>
                <a:ea typeface="Times New Roman"/>
                <a:cs typeface="Times New Roman"/>
                <a:sym typeface="Times New Roman"/>
              </a:rPr>
              <a:t>Text Extraction</a:t>
            </a:r>
            <a:endParaRPr sz="2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6" name="Google Shape;126;g33e057882c2_1_39"/>
          <p:cNvSpPr txBox="1"/>
          <p:nvPr/>
        </p:nvSpPr>
        <p:spPr>
          <a:xfrm>
            <a:off x="365760" y="1052550"/>
            <a:ext cx="4280990" cy="5277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rbel"/>
              <a:buChar char="●"/>
            </a:pPr>
            <a:r>
              <a:rPr lang="en-US"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Extracts full-text content from PDFs using </a:t>
            </a:r>
            <a:r>
              <a:rPr lang="en-US" sz="20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PyMuPDF</a:t>
            </a:r>
            <a:r>
              <a:rPr lang="en-US"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sz="20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rbel"/>
              <a:buChar char="●"/>
            </a:pPr>
            <a:r>
              <a:rPr lang="en-US"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Identifies important structures like: Titles, Authors, References,Section Headings (via font size, style, numbering)</a:t>
            </a:r>
            <a:endParaRPr sz="20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rbel"/>
              <a:buChar char="●"/>
            </a:pPr>
            <a:r>
              <a:rPr lang="en-US"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Organizes extracted content into </a:t>
            </a:r>
            <a:r>
              <a:rPr lang="en-US" sz="20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structured dictionaries</a:t>
            </a:r>
            <a:r>
              <a:rPr lang="en-US"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for efficient analysis.</a:t>
            </a:r>
            <a:endParaRPr sz="20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rbel"/>
              <a:buChar char="●"/>
            </a:pPr>
            <a:r>
              <a:rPr lang="en-US"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Ensures no information loss while preserving document structure.</a:t>
            </a:r>
            <a:endParaRPr sz="20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27" name="Google Shape;127;g33e057882c2_1_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58300" y="1621000"/>
            <a:ext cx="6467300" cy="177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g33e057882c2_1_39"/>
          <p:cNvPicPr preferRelativeResize="0"/>
          <p:nvPr/>
        </p:nvPicPr>
        <p:blipFill rotWithShape="1">
          <a:blip r:embed="rId4">
            <a:alphaModFix/>
          </a:blip>
          <a:srcRect r="-5374"/>
          <a:stretch/>
        </p:blipFill>
        <p:spPr>
          <a:xfrm>
            <a:off x="4758300" y="3882425"/>
            <a:ext cx="6818501" cy="2247874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g33e057882c2_1_39"/>
          <p:cNvSpPr txBox="1"/>
          <p:nvPr/>
        </p:nvSpPr>
        <p:spPr>
          <a:xfrm>
            <a:off x="6614801" y="1052550"/>
            <a:ext cx="2876700" cy="25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Extracted Raw Data</a:t>
            </a:r>
            <a:endParaRPr sz="2000" b="1" i="0" u="none" strike="noStrike" cap="none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0" name="Google Shape;130;g33e057882c2_1_39"/>
          <p:cNvSpPr txBox="1"/>
          <p:nvPr/>
        </p:nvSpPr>
        <p:spPr>
          <a:xfrm>
            <a:off x="6821825" y="3394025"/>
            <a:ext cx="3446700" cy="4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Labelled Structured Data</a:t>
            </a:r>
            <a:endParaRPr sz="2000" b="1" i="0" u="none" strike="noStrike" cap="none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33e057882c2_1_50"/>
          <p:cNvSpPr txBox="1">
            <a:spLocks noGrp="1"/>
          </p:cNvSpPr>
          <p:nvPr>
            <p:ph type="body" idx="5"/>
          </p:nvPr>
        </p:nvSpPr>
        <p:spPr>
          <a:xfrm>
            <a:off x="521000" y="340012"/>
            <a:ext cx="1070460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Font typeface="Corbel"/>
              <a:buNone/>
            </a:pPr>
            <a:r>
              <a:rPr lang="en-US" sz="2800">
                <a:latin typeface="Times New Roman"/>
                <a:ea typeface="Times New Roman"/>
                <a:cs typeface="Times New Roman"/>
                <a:sym typeface="Times New Roman"/>
              </a:rPr>
              <a:t>Hashing For Duplicate Removal</a:t>
            </a:r>
            <a:endParaRPr sz="2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6" name="Google Shape;136;g33e057882c2_1_50"/>
          <p:cNvSpPr txBox="1"/>
          <p:nvPr/>
        </p:nvSpPr>
        <p:spPr>
          <a:xfrm>
            <a:off x="521000" y="909675"/>
            <a:ext cx="3838800" cy="52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82600" marR="0" lvl="0" indent="-342900" algn="just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SHA-256 hashing ensures unique fingerprints for every PDF.</a:t>
            </a:r>
            <a:endParaRPr/>
          </a:p>
          <a:p>
            <a:pPr marL="482600" marR="0" lvl="0" indent="-342900" algn="just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Prevents duplicate documents from entering the database.</a:t>
            </a:r>
            <a:endParaRPr/>
          </a:p>
          <a:p>
            <a:pPr marL="482600" marR="0" lvl="0" indent="-342900" algn="just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Offers advantages over:</a:t>
            </a:r>
            <a:endParaRPr sz="20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marR="0" lvl="1" indent="-3175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</a:pPr>
            <a:r>
              <a:rPr lang="en-US" sz="20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MD5</a:t>
            </a:r>
            <a:r>
              <a:rPr lang="en-US"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-US" sz="20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CRC32</a:t>
            </a:r>
            <a:r>
              <a:rPr lang="en-US"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and </a:t>
            </a:r>
            <a:r>
              <a:rPr lang="en-US" sz="20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cosine similarity</a:t>
            </a:r>
            <a:r>
              <a:rPr lang="en-US"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(which have higher collision risks).</a:t>
            </a:r>
            <a:endParaRPr/>
          </a:p>
          <a:p>
            <a:pPr marL="482600" marR="0" lvl="0" indent="-342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Optimizes:</a:t>
            </a:r>
            <a:endParaRPr/>
          </a:p>
          <a:p>
            <a:pPr marL="914400" marR="0" lvl="1" indent="-3175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rbel"/>
              <a:buChar char="○"/>
            </a:pPr>
            <a:r>
              <a:rPr lang="en-US"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Storage space</a:t>
            </a:r>
            <a:endParaRPr sz="20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marR="0" lvl="1" indent="-3175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rbel"/>
              <a:buChar char="○"/>
            </a:pPr>
            <a:r>
              <a:rPr lang="en-US"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Retrieval speed</a:t>
            </a:r>
            <a:endParaRPr/>
          </a:p>
          <a:p>
            <a:pPr marL="914400" marR="0" lvl="1" indent="-3175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rbel"/>
              <a:buChar char="○"/>
            </a:pPr>
            <a:r>
              <a:rPr lang="en-US"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Dataset integrity</a:t>
            </a:r>
            <a:endParaRPr sz="20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7" name="Google Shape;137;g33e057882c2_1_50"/>
          <p:cNvSpPr txBox="1"/>
          <p:nvPr/>
        </p:nvSpPr>
        <p:spPr>
          <a:xfrm>
            <a:off x="6614801" y="1052550"/>
            <a:ext cx="2876700" cy="25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Hash ID’s of PDF Files</a:t>
            </a:r>
            <a:endParaRPr sz="2000" b="1" i="0" u="none" strike="noStrike" cap="none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8" name="Google Shape;138;g33e057882c2_1_50"/>
          <p:cNvSpPr txBox="1"/>
          <p:nvPr/>
        </p:nvSpPr>
        <p:spPr>
          <a:xfrm>
            <a:off x="6614800" y="3275775"/>
            <a:ext cx="3446700" cy="4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SHA Flow Diagram</a:t>
            </a:r>
            <a:endParaRPr sz="2000" b="1" i="0" u="none" strike="noStrike" cap="none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39" name="Google Shape;139;g33e057882c2_1_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63638" y="1507812"/>
            <a:ext cx="7379025" cy="1750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g33e057882c2_1_5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359675" y="3781525"/>
            <a:ext cx="7658849" cy="2465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3e057882c2_1_62"/>
          <p:cNvSpPr txBox="1">
            <a:spLocks noGrp="1"/>
          </p:cNvSpPr>
          <p:nvPr>
            <p:ph type="body" idx="5"/>
          </p:nvPr>
        </p:nvSpPr>
        <p:spPr>
          <a:xfrm>
            <a:off x="521000" y="337125"/>
            <a:ext cx="1070460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Font typeface="Corbel"/>
              <a:buNone/>
            </a:pPr>
            <a:r>
              <a:rPr lang="en-US" sz="2800">
                <a:latin typeface="Times New Roman"/>
                <a:ea typeface="Times New Roman"/>
                <a:cs typeface="Times New Roman"/>
                <a:sym typeface="Times New Roman"/>
              </a:rPr>
              <a:t>Chunking,Tokenization and Sentence Embeddings</a:t>
            </a:r>
            <a:endParaRPr sz="2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6" name="Google Shape;146;g33e057882c2_1_62"/>
          <p:cNvSpPr txBox="1"/>
          <p:nvPr/>
        </p:nvSpPr>
        <p:spPr>
          <a:xfrm>
            <a:off x="0" y="1140832"/>
            <a:ext cx="4950300" cy="57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12750" marR="0" lvl="0" indent="-28575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2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Split the </a:t>
            </a:r>
            <a:r>
              <a:rPr lang="en-US" sz="20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</a:t>
            </a:r>
            <a:r>
              <a:rPr lang="en-US" sz="2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whole pdf text into small chunks</a:t>
            </a:r>
            <a:endParaRPr sz="20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12750" marR="0" lvl="0" indent="-28575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Splits </a:t>
            </a:r>
            <a:r>
              <a:rPr lang="en-US" sz="2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each chunks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into 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subwords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for better handling by LLMs.</a:t>
            </a:r>
            <a:endParaRPr dirty="0"/>
          </a:p>
          <a:p>
            <a:pPr marL="412750" marR="0" lvl="0" indent="-28575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Preserves semantic structure, especially useful for </a:t>
            </a:r>
            <a:r>
              <a:rPr lang="en-US" sz="2000" b="1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scientific texts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sz="2000" b="1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12750" marR="0" lvl="0" indent="-28575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Uses </a:t>
            </a:r>
            <a:r>
              <a:rPr lang="en-US" sz="2000" b="1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Sentence Transformers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MiniLM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to generate </a:t>
            </a:r>
            <a:r>
              <a:rPr lang="en-US" sz="2000" b="1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dense semantic vectors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dirty="0"/>
          </a:p>
          <a:p>
            <a:pPr marL="412750" marR="0" lvl="0" indent="-28575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Converts each document into a set </a:t>
            </a:r>
            <a:r>
              <a:rPr lang="en-US" sz="2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of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semantically meaningful vectors for later search and retrieval.</a:t>
            </a:r>
            <a:br>
              <a:rPr lang="en-US" sz="20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20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1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7" name="Google Shape;147;g33e057882c2_1_62"/>
          <p:cNvSpPr txBox="1"/>
          <p:nvPr/>
        </p:nvSpPr>
        <p:spPr>
          <a:xfrm>
            <a:off x="5968625" y="1052550"/>
            <a:ext cx="5565600" cy="4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Original, tokenized and  vectorized text</a:t>
            </a:r>
            <a:endParaRPr sz="2000" b="1" i="0" u="none" strike="noStrike" cap="none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8" name="Google Shape;148;g33e057882c2_1_62"/>
          <p:cNvSpPr txBox="1"/>
          <p:nvPr/>
        </p:nvSpPr>
        <p:spPr>
          <a:xfrm>
            <a:off x="6614800" y="3275775"/>
            <a:ext cx="3446700" cy="4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Embedding for Whole PDF</a:t>
            </a:r>
            <a:endParaRPr sz="2000" b="1" i="0" u="none" strike="noStrike" cap="none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49" name="Google Shape;149;g33e057882c2_1_6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50300" y="1554375"/>
            <a:ext cx="7015551" cy="183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g33e057882c2_1_6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50300" y="3805725"/>
            <a:ext cx="6887749" cy="2503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3e057882c2_1_74"/>
          <p:cNvSpPr txBox="1">
            <a:spLocks noGrp="1"/>
          </p:cNvSpPr>
          <p:nvPr>
            <p:ph type="body" idx="5"/>
          </p:nvPr>
        </p:nvSpPr>
        <p:spPr>
          <a:xfrm>
            <a:off x="521000" y="348506"/>
            <a:ext cx="1070460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Font typeface="Corbel"/>
              <a:buNone/>
            </a:pPr>
            <a:r>
              <a:rPr lang="en-US" sz="2800">
                <a:latin typeface="Times New Roman"/>
                <a:ea typeface="Times New Roman"/>
                <a:cs typeface="Times New Roman"/>
                <a:sym typeface="Times New Roman"/>
              </a:rPr>
              <a:t>Vector Indexing–FAISS</a:t>
            </a:r>
            <a:endParaRPr sz="2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6" name="Google Shape;156;g33e057882c2_1_74"/>
          <p:cNvSpPr txBox="1"/>
          <p:nvPr/>
        </p:nvSpPr>
        <p:spPr>
          <a:xfrm>
            <a:off x="521000" y="1097280"/>
            <a:ext cx="11138400" cy="50675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5560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•"/>
            </a:pPr>
            <a:r>
              <a:rPr lang="en-US" sz="200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Embeddings are indexed using:</a:t>
            </a:r>
            <a:endParaRPr sz="200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marR="0" lvl="1" indent="-3556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○"/>
            </a:pPr>
            <a:r>
              <a:rPr lang="en-US" sz="20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Inverted File Index (IVF)</a:t>
            </a:r>
            <a:endParaRPr sz="2000" b="1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marR="0" lvl="1" indent="-3556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○"/>
            </a:pPr>
            <a:r>
              <a:rPr lang="en-US" sz="20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Hierarchical Navigable Small 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571500" marR="0" lvl="1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World (HNSW) Graphs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571500" marR="0" lvl="1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1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556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•"/>
            </a:pPr>
            <a:r>
              <a:rPr lang="en-US" sz="200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FAISS Advantages: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marR="0" lvl="1" indent="-3556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○"/>
            </a:pPr>
            <a:r>
              <a:rPr lang="en-US" sz="200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Optimized for high-dimensional data.</a:t>
            </a:r>
            <a:endParaRPr sz="200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marR="0" lvl="1" indent="-3556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○"/>
            </a:pPr>
            <a:r>
              <a:rPr lang="en-US" sz="200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Multi-GPU support for large datasets.</a:t>
            </a:r>
            <a:endParaRPr sz="200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marR="0" lvl="1" indent="-3556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</a:pPr>
            <a:r>
              <a:rPr lang="en-US" sz="200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Outperforms alternatives like </a:t>
            </a:r>
            <a:r>
              <a:rPr lang="en-US" sz="20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Annoy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571500" marR="0" lvl="1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	and </a:t>
            </a:r>
            <a:r>
              <a:rPr lang="en-US" sz="20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ScaNN</a:t>
            </a:r>
            <a:r>
              <a:rPr lang="en-US" sz="200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sz="200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57" name="Google Shape;157;g33e057882c2_1_7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24050" y="1398756"/>
            <a:ext cx="4914472" cy="4630993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g33e057882c2_1_74"/>
          <p:cNvSpPr txBox="1"/>
          <p:nvPr/>
        </p:nvSpPr>
        <p:spPr>
          <a:xfrm>
            <a:off x="5821900" y="1214460"/>
            <a:ext cx="3566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Faiss Workflow Diagram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1"/>
          <p:cNvSpPr txBox="1">
            <a:spLocks noGrp="1"/>
          </p:cNvSpPr>
          <p:nvPr>
            <p:ph type="body" idx="5"/>
          </p:nvPr>
        </p:nvSpPr>
        <p:spPr>
          <a:xfrm>
            <a:off x="226377" y="304297"/>
            <a:ext cx="10704715" cy="644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3600"/>
              <a:buFont typeface="Corbel"/>
              <a:buNone/>
            </a:pPr>
            <a:r>
              <a:rPr lang="en-US" sz="2800">
                <a:latin typeface="Times New Roman"/>
                <a:ea typeface="Times New Roman"/>
                <a:cs typeface="Times New Roman"/>
                <a:sym typeface="Times New Roman"/>
              </a:rPr>
              <a:t>RAG Workflow Diagram</a:t>
            </a:r>
            <a:endParaRPr/>
          </a:p>
        </p:txBody>
      </p:sp>
      <p:sp>
        <p:nvSpPr>
          <p:cNvPr id="165" name="Google Shape;165;p21"/>
          <p:cNvSpPr txBox="1"/>
          <p:nvPr/>
        </p:nvSpPr>
        <p:spPr>
          <a:xfrm>
            <a:off x="323375" y="1235225"/>
            <a:ext cx="5520900" cy="538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0" indent="-355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AutoNum type="arabicPeriod"/>
            </a:pPr>
            <a:r>
              <a:rPr lang="en-US" sz="20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Query Input</a:t>
            </a:r>
            <a:r>
              <a:rPr lang="en-US" sz="2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The user submits a question </a:t>
            </a:r>
            <a:r>
              <a:rPr lang="en-US" sz="2000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or query</a:t>
            </a:r>
            <a:r>
              <a:rPr lang="en-US" sz="2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br>
              <a:rPr lang="en-US" sz="2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20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556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AutoNum type="arabicPeriod"/>
            </a:pPr>
            <a:r>
              <a:rPr lang="en-US" sz="2000" b="1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Retrieve</a:t>
            </a:r>
            <a:r>
              <a:rPr lang="en-US" sz="20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:The</a:t>
            </a:r>
            <a:r>
              <a:rPr lang="en-US" sz="2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query is embedded and matched against a </a:t>
            </a:r>
            <a:r>
              <a:rPr lang="en-US" sz="20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vector database</a:t>
            </a:r>
            <a:r>
              <a:rPr lang="en-US" sz="2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(e.g., FAISS) to fetch the most relevant context or documents.</a:t>
            </a:r>
            <a:br>
              <a:rPr lang="en-US" sz="2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20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55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AutoNum type="arabicPeriod"/>
            </a:pPr>
            <a:r>
              <a:rPr lang="en-US" sz="20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Augment</a:t>
            </a:r>
            <a:r>
              <a:rPr lang="en-US" sz="2000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The </a:t>
            </a:r>
            <a:r>
              <a:rPr lang="en-US" sz="2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retrieved context is </a:t>
            </a:r>
            <a:r>
              <a:rPr lang="en-US" sz="20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combined with the original query</a:t>
            </a:r>
            <a:r>
              <a:rPr lang="en-US" sz="2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to create a rich prompt.</a:t>
            </a:r>
            <a:br>
              <a:rPr lang="en-US" sz="2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20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556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AutoNum type="arabicPeriod"/>
            </a:pPr>
            <a:r>
              <a:rPr lang="en-US" sz="2000" b="1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Generate</a:t>
            </a:r>
            <a:r>
              <a:rPr lang="en-US" sz="20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:The</a:t>
            </a:r>
            <a:r>
              <a:rPr lang="en-US" sz="2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LLM</a:t>
            </a:r>
            <a:r>
              <a:rPr lang="en-US" sz="2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(e.g., </a:t>
            </a:r>
            <a:r>
              <a:rPr lang="en-US" sz="2000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Llama, </a:t>
            </a:r>
            <a:r>
              <a:rPr lang="en-US" sz="20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DeepSeek</a:t>
            </a:r>
            <a:r>
              <a:rPr lang="en-US" sz="2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uses the augmented prompt to </a:t>
            </a:r>
            <a:r>
              <a:rPr lang="en-US" sz="20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generate a response</a:t>
            </a:r>
            <a:r>
              <a:rPr lang="en-US" sz="2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based on both the query and the retrieved context.</a:t>
            </a:r>
            <a:endParaRPr sz="20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66" name="Google Shape;16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05418" y="1597875"/>
            <a:ext cx="5624483" cy="4340550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1"/>
          <p:cNvSpPr txBox="1"/>
          <p:nvPr/>
        </p:nvSpPr>
        <p:spPr>
          <a:xfrm>
            <a:off x="6929325" y="1073385"/>
            <a:ext cx="3566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latin typeface="Times New Roman"/>
                <a:ea typeface="Times New Roman"/>
                <a:cs typeface="Times New Roman"/>
                <a:sym typeface="Times New Roman"/>
              </a:rPr>
              <a:t>RAG </a:t>
            </a:r>
            <a:r>
              <a:rPr lang="en-US" sz="20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Workflow Diagram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5141d31430_2_1"/>
          <p:cNvSpPr txBox="1">
            <a:spLocks noGrp="1"/>
          </p:cNvSpPr>
          <p:nvPr>
            <p:ph type="body" idx="5"/>
          </p:nvPr>
        </p:nvSpPr>
        <p:spPr>
          <a:xfrm>
            <a:off x="550175" y="339768"/>
            <a:ext cx="1070460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Font typeface="Corbel"/>
              <a:buNone/>
            </a:pPr>
            <a:r>
              <a:rPr lang="en-US" sz="2800">
                <a:latin typeface="Times New Roman"/>
                <a:ea typeface="Times New Roman"/>
                <a:cs typeface="Times New Roman"/>
                <a:sym typeface="Times New Roman"/>
              </a:rPr>
              <a:t>Model Selection</a:t>
            </a:r>
            <a:endParaRPr sz="2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3" name="Google Shape;173;g35141d31430_2_1"/>
          <p:cNvSpPr txBox="1"/>
          <p:nvPr/>
        </p:nvSpPr>
        <p:spPr>
          <a:xfrm>
            <a:off x="561150" y="1897625"/>
            <a:ext cx="10211700" cy="42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595959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graphicFrame>
        <p:nvGraphicFramePr>
          <p:cNvPr id="174" name="Google Shape;174;g35141d31430_2_1"/>
          <p:cNvGraphicFramePr/>
          <p:nvPr/>
        </p:nvGraphicFramePr>
        <p:xfrm>
          <a:off x="262100" y="1069225"/>
          <a:ext cx="11280750" cy="5151972"/>
        </p:xfrm>
        <a:graphic>
          <a:graphicData uri="http://schemas.openxmlformats.org/drawingml/2006/table">
            <a:tbl>
              <a:tblPr>
                <a:noFill/>
                <a:tableStyleId>{E47AEDE6-9878-4555-9D02-F1BC5FA99646}</a:tableStyleId>
              </a:tblPr>
              <a:tblGrid>
                <a:gridCol w="1880125"/>
                <a:gridCol w="1880125"/>
                <a:gridCol w="1880125"/>
                <a:gridCol w="1880125"/>
                <a:gridCol w="1880125"/>
                <a:gridCol w="1880125"/>
              </a:tblGrid>
              <a:tr h="4489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Model</a:t>
                      </a:r>
                      <a:endParaRPr sz="1200"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Developer</a:t>
                      </a:r>
                      <a:endParaRPr sz="1200"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Parameters (in Billions)</a:t>
                      </a:r>
                      <a:endParaRPr sz="1200"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Model Size(in GB)</a:t>
                      </a:r>
                      <a:endParaRPr sz="1200"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Advantage</a:t>
                      </a:r>
                      <a:endParaRPr sz="1200"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2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Possible Limitations</a:t>
                      </a:r>
                      <a:endParaRPr sz="1200"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8571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Llama 3.2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Meta AI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2.0 GB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Lightweight and highly efficient for fast retrieval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Due to less size it may have limited knowledge depth for complex research retrieval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737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Llama 3.1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Meta AI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8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4.9 GB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High retrieval accuracy, strong multilingual capabilities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High computational demand, requiring optimized inference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6816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Mistral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Mistral AI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7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4.1 GB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Low-latency response generation for efficient AI interactions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Limited reasoning depth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7821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Qwen 2.5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Alibaba Cloud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7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4.7 GB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AI-driven automation, structured reasoning, and document processing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Requires fine-tuning for research document retrieval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8661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DeepSeek-R1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DeepSeek AI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8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4.7 GB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Optimized for retrieval-augmented reasoning and knowledge extraction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Complex fine-tuning and moderate GPU needed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737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Gemma 3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Google DeepMind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12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8.1 GB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Highly scalable, supports multimodal retrieval and reasoning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High computational cost, challenging real-time deployment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9"/>
          <p:cNvSpPr txBox="1">
            <a:spLocks noGrp="1"/>
          </p:cNvSpPr>
          <p:nvPr>
            <p:ph type="body" idx="2"/>
          </p:nvPr>
        </p:nvSpPr>
        <p:spPr>
          <a:xfrm>
            <a:off x="521000" y="264968"/>
            <a:ext cx="10704715" cy="644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Font typeface="Corbel"/>
              <a:buNone/>
            </a:pPr>
            <a:r>
              <a:rPr lang="en-US" sz="2800">
                <a:latin typeface="Times New Roman"/>
                <a:ea typeface="Times New Roman"/>
                <a:cs typeface="Times New Roman"/>
                <a:sym typeface="Times New Roman"/>
              </a:rPr>
              <a:t>Selected Evaluation Metrics</a:t>
            </a:r>
            <a:endParaRPr sz="2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0" name="Google Shape;180;p9"/>
          <p:cNvSpPr txBox="1"/>
          <p:nvPr/>
        </p:nvSpPr>
        <p:spPr>
          <a:xfrm>
            <a:off x="760825" y="1198600"/>
            <a:ext cx="10569300" cy="48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556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AutoNum type="arabicPeriod"/>
            </a:pPr>
            <a:r>
              <a:rPr lang="en-US" sz="2000" b="1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ROUGE (Recall-Oriented Understudy for </a:t>
            </a:r>
            <a:r>
              <a:rPr lang="en-US" sz="2000" b="1" i="0" u="none" strike="noStrike" cap="none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Gisting</a:t>
            </a:r>
            <a:r>
              <a:rPr lang="en-US" sz="2000" b="1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Evaluation): </a:t>
            </a:r>
            <a:r>
              <a:rPr lang="en-US" sz="2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ROUGE is a recall-based metric widely used for evaluating text summarization. It measures how much of the reference summary’s content is captured in the system-generated summary. </a:t>
            </a:r>
            <a:r>
              <a:rPr lang="en-US" sz="200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ROUGE-1 (unigram overlap), ROUGE-2 (bigram overlap) and ROUGE-L (longest common subsequence)</a:t>
            </a:r>
            <a:r>
              <a:rPr lang="en-US" sz="2000" b="1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/>
            </a:r>
            <a:br>
              <a:rPr lang="en-US" sz="2000" b="1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2000" b="1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556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AutoNum type="arabicPeriod"/>
            </a:pPr>
            <a:r>
              <a:rPr lang="en-US" sz="2000" b="1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BERTScore</a:t>
            </a:r>
            <a:r>
              <a:rPr lang="en-US" sz="2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It</a:t>
            </a:r>
            <a:r>
              <a:rPr lang="en-US" sz="20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evaluates the quality of generated text by comparing the semantic similarity of each token in the candidate and reference texts using contextual </a:t>
            </a:r>
            <a:r>
              <a:rPr lang="en-US" sz="20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embeddings</a:t>
            </a:r>
            <a:r>
              <a:rPr lang="en-US" sz="2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from a pre-trained BERT model.</a:t>
            </a:r>
            <a:endParaRPr sz="20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marR="0" lvl="0" indent="-4572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sz="20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55600" algn="just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AutoNum type="arabicPeriod"/>
            </a:pPr>
            <a:r>
              <a:rPr lang="en-US" sz="2000" b="1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Summarization </a:t>
            </a:r>
            <a:r>
              <a:rPr lang="en-US" sz="2000" b="1" i="0" u="none" strike="noStrike" cap="none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Time:</a:t>
            </a:r>
            <a:r>
              <a:rPr lang="en-US" sz="2000" i="0" u="none" strike="noStrike" cap="none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Measures</a:t>
            </a:r>
            <a:r>
              <a:rPr lang="en-US" sz="200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time to extract relevant content and generate summaries.</a:t>
            </a: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 The lower the time the better real time usability.</a:t>
            </a:r>
            <a:endParaRPr sz="20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marR="0" lvl="0" indent="-457200" algn="just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Font typeface="+mj-lt"/>
              <a:buAutoNum type="arabicPeriod"/>
            </a:pPr>
            <a:endParaRPr sz="20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556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AutoNum type="arabicPeriod"/>
            </a:pPr>
            <a:r>
              <a:rPr lang="en-US" sz="2000" b="1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Word Count:</a:t>
            </a:r>
            <a:r>
              <a:rPr lang="en-US" sz="20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Larger models may improve accuracy but increase computational cost.</a:t>
            </a:r>
            <a:r>
              <a:rPr lang="en-US" sz="2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 balance performance and efficiency considering available resources.</a:t>
            </a:r>
            <a:endParaRPr sz="200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511f69e5ca_0_46"/>
          <p:cNvSpPr txBox="1">
            <a:spLocks noGrp="1"/>
          </p:cNvSpPr>
          <p:nvPr>
            <p:ph type="body" idx="2"/>
          </p:nvPr>
        </p:nvSpPr>
        <p:spPr>
          <a:xfrm>
            <a:off x="521000" y="300243"/>
            <a:ext cx="10704600" cy="644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800">
                <a:latin typeface="Times New Roman"/>
                <a:ea typeface="Times New Roman"/>
                <a:cs typeface="Times New Roman"/>
                <a:sym typeface="Times New Roman"/>
              </a:rPr>
              <a:t>Prompt Engineering</a:t>
            </a:r>
            <a:endParaRPr sz="2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187" name="Google Shape;187;g3511f69e5ca_0_46"/>
          <p:cNvGraphicFramePr/>
          <p:nvPr/>
        </p:nvGraphicFramePr>
        <p:xfrm>
          <a:off x="597125" y="1147175"/>
          <a:ext cx="10628475" cy="4485325"/>
        </p:xfrm>
        <a:graphic>
          <a:graphicData uri="http://schemas.openxmlformats.org/drawingml/2006/table">
            <a:tbl>
              <a:tblPr>
                <a:noFill/>
                <a:tableStyleId>{AC858608-32B3-47FE-987C-E6057615C25C}</a:tableStyleId>
              </a:tblPr>
              <a:tblGrid>
                <a:gridCol w="1560700"/>
                <a:gridCol w="9067775"/>
              </a:tblGrid>
              <a:tr h="5803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/>
                        <a:t>Prompt Number</a:t>
                      </a:r>
                      <a:endParaRPr sz="1000"/>
                    </a:p>
                  </a:txBody>
                  <a:tcPr marL="25400" marR="254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/>
                        <a:t>Prompt Text</a:t>
                      </a:r>
                      <a:endParaRPr sz="1000"/>
                    </a:p>
                  </a:txBody>
                  <a:tcPr marL="25400" marR="25400" marT="25400" marB="2540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837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 </a:t>
                      </a:r>
                      <a:r>
                        <a:rPr lang="en-U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prompt1</a:t>
                      </a:r>
                      <a:endParaRPr sz="1000"/>
                    </a:p>
                  </a:txBody>
                  <a:tcPr marL="25400" marR="254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Summarize the following research paper:\n\n{text}\n</a:t>
                      </a:r>
                      <a:endParaRPr sz="1000"/>
                    </a:p>
                  </a:txBody>
                  <a:tcPr marL="0" marR="0" marT="25400" marB="2540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8330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prompt2</a:t>
                      </a:r>
                      <a:endParaRPr sz="1000"/>
                    </a:p>
                  </a:txBody>
                  <a:tcPr marL="25400" marR="254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Provide a brief summary of this research paper, covering its problem statement, methodology used, the main results and conclusions\n\nPaper:</a:t>
                      </a:r>
                      <a:endParaRPr sz="1000"/>
                    </a:p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\n{text}\n</a:t>
                      </a:r>
                      <a:endParaRPr sz="1000"/>
                    </a:p>
                  </a:txBody>
                  <a:tcPr marL="0" marR="0" marT="25400" marB="2540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8496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prompt3</a:t>
                      </a:r>
                      <a:endParaRPr sz="1000"/>
                    </a:p>
                  </a:txBody>
                  <a:tcPr marL="25400" marR="254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Analyze the following research paper:\n\n{text}\n\nPlease deliver:\n</a:t>
                      </a:r>
                      <a:endParaRPr sz="1000"/>
                    </a:p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1. A simple breakdown of the abstract\n</a:t>
                      </a:r>
                      <a:endParaRPr sz="1000"/>
                    </a:p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2. A one-sentence description of the methodology\n</a:t>
                      </a:r>
                      <a:endParaRPr sz="1000"/>
                    </a:p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3. The key findings and their significance\n4. Any suggested future work\n</a:t>
                      </a:r>
                      <a:endParaRPr sz="1000"/>
                    </a:p>
                  </a:txBody>
                  <a:tcPr marL="0" marR="0" marT="25400" marB="2540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8385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prompt4</a:t>
                      </a:r>
                      <a:endParaRPr sz="1000"/>
                    </a:p>
                  </a:txBody>
                  <a:tcPr marL="25400" marR="254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Analyze the following research paper with its structured sections:\n\n{text}\n\n</a:t>
                      </a:r>
                      <a:endParaRPr sz="1000"/>
                    </a:p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Please provide:\n</a:t>
                      </a:r>
                      <a:endParaRPr sz="1000"/>
                    </a:p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1. A detailed breakdown of the abstract in simple terms\n</a:t>
                      </a:r>
                      <a:endParaRPr sz="1000"/>
                    </a:p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2. Provide the key references used in the paper along with their links and how they relate to the problem statement or solution\n</a:t>
                      </a:r>
                      <a:endParaRPr sz="1000"/>
                    </a:p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3. Any existing solutions—if yes, what makes this project stand out and how it improves upon existing literature\n</a:t>
                      </a:r>
                      <a:endParaRPr sz="1000"/>
                    </a:p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4. A concise summary of methodology or techniques used in brief\n5. Main results and conclusions and proposed future work\n</a:t>
                      </a:r>
                      <a:endParaRPr sz="1000"/>
                    </a:p>
                  </a:txBody>
                  <a:tcPr marL="0" marR="0" marT="25400" marB="2540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3511f69e5ca_0_36"/>
          <p:cNvSpPr txBox="1">
            <a:spLocks noGrp="1"/>
          </p:cNvSpPr>
          <p:nvPr>
            <p:ph type="body" idx="1"/>
          </p:nvPr>
        </p:nvSpPr>
        <p:spPr>
          <a:xfrm>
            <a:off x="211194" y="1161438"/>
            <a:ext cx="3474600" cy="4846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55600" algn="just" rtl="0">
              <a:spcBef>
                <a:spcPts val="1200"/>
              </a:spcBef>
              <a:spcAft>
                <a:spcPts val="0"/>
              </a:spcAft>
              <a:buSzPts val="2000"/>
              <a:buFont typeface="Times New Roman"/>
              <a:buChar char="●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BERTScore F1 between reference vs. generated summaries</a:t>
            </a:r>
            <a:b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</a:b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55600" algn="just" rtl="0"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Char char="●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Calculated for each of the 15 papers × 4 prompts × all models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just" rtl="0">
              <a:spcBef>
                <a:spcPts val="1200"/>
              </a:spcBef>
              <a:spcAft>
                <a:spcPts val="0"/>
              </a:spcAft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4" name="Google Shape;194;g3511f69e5ca_0_36"/>
          <p:cNvSpPr txBox="1">
            <a:spLocks noGrp="1"/>
          </p:cNvSpPr>
          <p:nvPr>
            <p:ph type="body" idx="2"/>
          </p:nvPr>
        </p:nvSpPr>
        <p:spPr>
          <a:xfrm>
            <a:off x="521000" y="264968"/>
            <a:ext cx="10704600" cy="644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800">
                <a:latin typeface="Times New Roman"/>
                <a:ea typeface="Times New Roman"/>
                <a:cs typeface="Times New Roman"/>
                <a:sym typeface="Times New Roman"/>
              </a:rPr>
              <a:t>Prompt Engineering</a:t>
            </a:r>
            <a:endParaRPr sz="2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95" name="Google Shape;195;g3511f69e5ca_0_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8400" y="1018325"/>
            <a:ext cx="8121924" cy="492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"/>
          <p:cNvSpPr txBox="1">
            <a:spLocks noGrp="1"/>
          </p:cNvSpPr>
          <p:nvPr>
            <p:ph type="body" idx="2"/>
          </p:nvPr>
        </p:nvSpPr>
        <p:spPr>
          <a:xfrm>
            <a:off x="441304" y="414051"/>
            <a:ext cx="10704600" cy="5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Font typeface="Corbel"/>
              <a:buNone/>
            </a:pPr>
            <a:r>
              <a:rPr lang="en-US" sz="2800" b="1">
                <a:latin typeface="Times New Roman"/>
                <a:ea typeface="Times New Roman"/>
                <a:cs typeface="Times New Roman"/>
                <a:sym typeface="Times New Roman"/>
              </a:rPr>
              <a:t>Problem Statement and Solution</a:t>
            </a:r>
            <a:endParaRPr sz="2800"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0" name="Google Shape;60;p2"/>
          <p:cNvSpPr txBox="1">
            <a:spLocks noGrp="1"/>
          </p:cNvSpPr>
          <p:nvPr>
            <p:ph type="body" idx="1"/>
          </p:nvPr>
        </p:nvSpPr>
        <p:spPr>
          <a:xfrm>
            <a:off x="441304" y="1072653"/>
            <a:ext cx="10195500" cy="48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just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-US" b="1">
                <a:latin typeface="Times New Roman"/>
                <a:ea typeface="Times New Roman"/>
                <a:cs typeface="Times New Roman"/>
                <a:sym typeface="Times New Roman"/>
              </a:rPr>
              <a:t>Problem Statement: 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With the overwhelming volume of scientific research papers publishing daily, the contextual analysis is a major bottleneck for researchers.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just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just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-US" b="1">
                <a:latin typeface="Times New Roman"/>
                <a:ea typeface="Times New Roman"/>
                <a:cs typeface="Times New Roman"/>
                <a:sym typeface="Times New Roman"/>
              </a:rPr>
              <a:t>Existing Solutions: 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AI tools like ChatPDF, SciSpace, ScholarAI, and ExplainPaper offer document querying and summarization.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just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just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-US" b="1">
                <a:latin typeface="Times New Roman"/>
                <a:ea typeface="Times New Roman"/>
                <a:cs typeface="Times New Roman"/>
                <a:sym typeface="Times New Roman"/>
              </a:rPr>
              <a:t>Their major limitations: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 1. Models deployed on cloud servers raise data privacy concerns.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743200" lvl="0" indent="0" algn="just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       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2. Too computationally expensive to run on local systems.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just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just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-US" b="1">
                <a:latin typeface="Times New Roman"/>
                <a:ea typeface="Times New Roman"/>
                <a:cs typeface="Times New Roman"/>
                <a:sym typeface="Times New Roman"/>
              </a:rPr>
              <a:t>Our Solution: 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A locally deployable AI chatbot for RAG (Retrieval-Augmented Generation) for contextual Q&amp;A and FAISS for fast and semantically relevant document retrieval.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33e294238da_0_55"/>
          <p:cNvSpPr txBox="1">
            <a:spLocks noGrp="1"/>
          </p:cNvSpPr>
          <p:nvPr>
            <p:ph type="body" idx="2"/>
          </p:nvPr>
        </p:nvSpPr>
        <p:spPr>
          <a:xfrm>
            <a:off x="520999" y="424833"/>
            <a:ext cx="1070460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Font typeface="Corbel"/>
              <a:buNone/>
            </a:pPr>
            <a:r>
              <a:rPr lang="en-US" sz="2800">
                <a:latin typeface="Times New Roman"/>
                <a:ea typeface="Times New Roman"/>
                <a:cs typeface="Times New Roman"/>
                <a:sym typeface="Times New Roman"/>
              </a:rPr>
              <a:t>Model Evaluation Results</a:t>
            </a:r>
            <a:endParaRPr sz="2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1" name="Google Shape;201;g33e294238da_0_55"/>
          <p:cNvSpPr txBox="1"/>
          <p:nvPr/>
        </p:nvSpPr>
        <p:spPr>
          <a:xfrm>
            <a:off x="471727" y="1040057"/>
            <a:ext cx="8496391" cy="846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Average performance metrics across 15 papers for each model</a:t>
            </a:r>
            <a:endParaRPr sz="20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02" name="Google Shape;202;g33e294238da_0_55"/>
          <p:cNvGraphicFramePr/>
          <p:nvPr/>
        </p:nvGraphicFramePr>
        <p:xfrm>
          <a:off x="521000" y="1837650"/>
          <a:ext cx="10382700" cy="4050260"/>
        </p:xfrm>
        <a:graphic>
          <a:graphicData uri="http://schemas.openxmlformats.org/drawingml/2006/table">
            <a:tbl>
              <a:tblPr>
                <a:noFill/>
                <a:tableStyleId>{9D1261CB-B293-4A5F-A3EA-925521065266}</a:tableStyleId>
              </a:tblPr>
              <a:tblGrid>
                <a:gridCol w="1752700"/>
                <a:gridCol w="1335400"/>
                <a:gridCol w="1335400"/>
                <a:gridCol w="1268625"/>
                <a:gridCol w="1385475"/>
                <a:gridCol w="1869550"/>
                <a:gridCol w="1435550"/>
              </a:tblGrid>
              <a:tr h="584100"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7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Model</a:t>
                      </a:r>
                      <a:endParaRPr sz="1800"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12700" marR="12700" marT="12700" marB="63500" anchor="ctr">
                    <a:lnL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7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ROUGE-1</a:t>
                      </a:r>
                      <a:endParaRPr sz="17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2700" marR="12700" marT="12700" marB="63500" anchor="ctr">
                    <a:lnL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7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ROUGE-2</a:t>
                      </a:r>
                      <a:endParaRPr sz="1800"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12700" marR="12700" marT="12700" marB="63500" anchor="ctr">
                    <a:lnL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7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ROUGE-L</a:t>
                      </a:r>
                      <a:endParaRPr sz="1800"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12700" marR="12700" marT="12700" marB="63500" anchor="ctr">
                    <a:lnL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7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BERTScore</a:t>
                      </a:r>
                      <a:endParaRPr sz="1800"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12700" marR="12700" marT="12700" marB="63500" anchor="ctr">
                    <a:lnL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7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Summarization Time (sec)</a:t>
                      </a:r>
                      <a:endParaRPr sz="1800"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12700" marR="12700" marT="12700" marB="63500" anchor="ctr">
                    <a:lnL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7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Word Count</a:t>
                      </a:r>
                      <a:endParaRPr sz="1800"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12700" marR="12700" marT="12700" marB="63500" anchor="ctr">
                    <a:lnL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3900"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Deepseek-r1(8b)</a:t>
                      </a:r>
                      <a:endParaRPr sz="15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12700" marR="12700" marT="12700" marB="63500" anchor="ctr">
                    <a:lnL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0.4033</a:t>
                      </a:r>
                      <a:endParaRPr sz="15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12700" marR="12700" marT="12700" marB="63500" anchor="ctr">
                    <a:lnL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0.1516</a:t>
                      </a:r>
                      <a:endParaRPr sz="15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12700" marR="12700" marT="12700" marB="63500" anchor="ctr">
                    <a:lnL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0.2007</a:t>
                      </a:r>
                      <a:endParaRPr sz="15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12700" marR="12700" marT="12700" marB="63500" anchor="ctr">
                    <a:lnL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300"/>
                        <a:t>0.850337</a:t>
                      </a:r>
                      <a:endParaRPr sz="15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12700" marR="12700" marT="12700" marB="63500" anchor="ctr">
                    <a:lnL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46.1213</a:t>
                      </a:r>
                      <a:endParaRPr sz="1500"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12700" marR="12700" marT="12700" marB="63500" anchor="ctr">
                    <a:lnL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352.533</a:t>
                      </a:r>
                      <a:endParaRPr sz="15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12700" marR="12700" marT="12700" marB="63500" anchor="ctr">
                    <a:lnL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72400"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Gemma3</a:t>
                      </a:r>
                      <a:endParaRPr sz="15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12700" marR="12700" marT="12700" marB="63500" anchor="ctr">
                    <a:lnL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0.4127</a:t>
                      </a:r>
                      <a:endParaRPr sz="15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12700" marR="12700" marT="12700" marB="63500" anchor="ctr">
                    <a:lnL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0.1515</a:t>
                      </a:r>
                      <a:endParaRPr sz="15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12700" marR="12700" marT="12700" marB="63500" anchor="ctr">
                    <a:lnL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0.20462</a:t>
                      </a:r>
                      <a:endParaRPr sz="15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12700" marR="12700" marT="12700" marB="63500" anchor="ctr">
                    <a:lnL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300">
                          <a:highlight>
                            <a:srgbClr val="FFFFFF"/>
                          </a:highlight>
                        </a:rPr>
                        <a:t>0.849782</a:t>
                      </a:r>
                      <a:endParaRPr sz="1500">
                        <a:highlight>
                          <a:srgbClr val="FFFFFF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12700" marR="12700" marT="12700" marB="63500" anchor="ctr">
                    <a:lnL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47.632</a:t>
                      </a:r>
                      <a:endParaRPr sz="1500"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12700" marR="12700" marT="12700" marB="63500" anchor="ctr">
                    <a:lnL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366.4</a:t>
                      </a:r>
                      <a:endParaRPr sz="15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12700" marR="12700" marT="12700" marB="63500" anchor="ctr">
                    <a:lnL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72400"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Lamma_3.1</a:t>
                      </a:r>
                      <a:endParaRPr sz="15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12700" marR="12700" marT="12700" marB="63500" anchor="ctr">
                    <a:lnL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0.38824</a:t>
                      </a:r>
                      <a:endParaRPr sz="15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12700" marR="12700" marT="12700" marB="63500" anchor="ctr">
                    <a:lnL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0.14501</a:t>
                      </a:r>
                      <a:endParaRPr sz="15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12700" marR="12700" marT="12700" marB="63500" anchor="ctr">
                    <a:lnL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0.1974</a:t>
                      </a:r>
                      <a:endParaRPr sz="15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12700" marR="12700" marT="12700" marB="63500" anchor="ctr">
                    <a:lnL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300">
                          <a:highlight>
                            <a:srgbClr val="FFFFFF"/>
                          </a:highlight>
                        </a:rPr>
                        <a:t>0.846775</a:t>
                      </a:r>
                      <a:endParaRPr sz="1500">
                        <a:highlight>
                          <a:srgbClr val="FFFFFF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12700" marR="12700" marT="12700" marB="63500" anchor="ctr">
                    <a:lnL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81.265</a:t>
                      </a:r>
                      <a:endParaRPr sz="15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12700" marR="12700" marT="12700" marB="63500" anchor="ctr">
                    <a:lnL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330.066</a:t>
                      </a:r>
                      <a:endParaRPr sz="15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12700" marR="12700" marT="12700" marB="63500" anchor="ctr">
                    <a:lnL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72400"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Lamma_3.2</a:t>
                      </a:r>
                      <a:endParaRPr sz="15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12700" marR="12700" marT="12700" marB="63500" anchor="ctr">
                    <a:lnL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0.4053</a:t>
                      </a:r>
                      <a:endParaRPr sz="15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12700" marR="12700" marT="12700" marB="63500" anchor="ctr">
                    <a:lnL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0.15148</a:t>
                      </a:r>
                      <a:endParaRPr sz="15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12700" marR="12700" marT="12700" marB="63500" anchor="ctr">
                    <a:lnL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0.2011</a:t>
                      </a:r>
                      <a:endParaRPr sz="15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12700" marR="12700" marT="12700" marB="63500" anchor="ctr">
                    <a:lnL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300">
                          <a:highlight>
                            <a:srgbClr val="FFFFFF"/>
                          </a:highlight>
                        </a:rPr>
                        <a:t>0.850242</a:t>
                      </a:r>
                      <a:endParaRPr sz="1500">
                        <a:highlight>
                          <a:srgbClr val="FFFFFF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12700" marR="12700" marT="12700" marB="63500" anchor="ctr">
                    <a:lnL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48.5833</a:t>
                      </a:r>
                      <a:endParaRPr sz="1500"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12700" marR="12700" marT="12700" marB="63500" anchor="ctr">
                    <a:lnL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371.2666</a:t>
                      </a:r>
                      <a:endParaRPr sz="15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12700" marR="12700" marT="12700" marB="63500" anchor="ctr">
                    <a:lnL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72400"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Mistral_Summary</a:t>
                      </a:r>
                      <a:endParaRPr sz="15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12700" marR="12700" marT="12700" marB="63500" anchor="ctr">
                    <a:lnL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0.40865</a:t>
                      </a:r>
                      <a:endParaRPr sz="15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12700" marR="12700" marT="12700" marB="63500" anchor="ctr">
                    <a:lnL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0.15363</a:t>
                      </a:r>
                      <a:endParaRPr sz="15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12700" marR="12700" marT="12700" marB="63500" anchor="ctr">
                    <a:lnL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0.2034</a:t>
                      </a:r>
                      <a:endParaRPr sz="15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12700" marR="12700" marT="12700" marB="63500" anchor="ctr">
                    <a:lnL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300">
                          <a:highlight>
                            <a:srgbClr val="FFFFFF"/>
                          </a:highlight>
                        </a:rPr>
                        <a:t>0.851195</a:t>
                      </a:r>
                      <a:endParaRPr sz="1500">
                        <a:highlight>
                          <a:srgbClr val="FFFFFF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12700" marR="12700" marT="12700" marB="63500" anchor="ctr">
                    <a:lnL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110.3953</a:t>
                      </a:r>
                      <a:endParaRPr sz="15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12700" marR="12700" marT="12700" marB="63500" anchor="ctr">
                    <a:lnL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370.0666</a:t>
                      </a:r>
                      <a:endParaRPr sz="15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12700" marR="12700" marT="12700" marB="63500" anchor="ctr">
                    <a:lnL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72400"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Qwen_2.5</a:t>
                      </a:r>
                      <a:endParaRPr sz="15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12700" marR="12700" marT="12700" marB="63500" anchor="ctr">
                    <a:lnL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0.4088</a:t>
                      </a:r>
                      <a:endParaRPr sz="15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12700" marR="12700" marT="12700" marB="63500" anchor="ctr">
                    <a:lnL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0.1489</a:t>
                      </a:r>
                      <a:endParaRPr sz="15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12700" marR="12700" marT="12700" marB="63500" anchor="ctr">
                    <a:lnL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0.1980</a:t>
                      </a:r>
                      <a:endParaRPr sz="15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12700" marR="12700" marT="12700" marB="63500" anchor="ctr">
                    <a:lnL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300">
                          <a:highlight>
                            <a:srgbClr val="FFFFFF"/>
                          </a:highlight>
                        </a:rPr>
                        <a:t>0.848448</a:t>
                      </a:r>
                      <a:endParaRPr sz="1500">
                        <a:highlight>
                          <a:srgbClr val="FFFFFF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12700" marR="12700" marT="12700" marB="63500" anchor="ctr">
                    <a:lnL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104.5426</a:t>
                      </a:r>
                      <a:endParaRPr sz="15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12700" marR="12700" marT="12700" marB="63500" anchor="ctr">
                    <a:lnL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362.533</a:t>
                      </a:r>
                      <a:endParaRPr sz="15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12700" marR="12700" marT="12700" marB="63500" anchor="ctr">
                    <a:lnL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3511f69e5ca_0_2"/>
          <p:cNvSpPr txBox="1">
            <a:spLocks noGrp="1"/>
          </p:cNvSpPr>
          <p:nvPr>
            <p:ph type="body" idx="2"/>
          </p:nvPr>
        </p:nvSpPr>
        <p:spPr>
          <a:xfrm>
            <a:off x="521000" y="264968"/>
            <a:ext cx="1070460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Font typeface="Corbel"/>
              <a:buNone/>
            </a:pPr>
            <a:r>
              <a:rPr lang="en-US" sz="2800">
                <a:latin typeface="Times New Roman"/>
                <a:ea typeface="Times New Roman"/>
                <a:cs typeface="Times New Roman"/>
                <a:sym typeface="Times New Roman"/>
              </a:rPr>
              <a:t>Model Evaluation line plots</a:t>
            </a:r>
            <a:endParaRPr sz="2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08" name="Google Shape;208;g3511f69e5ca_0_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2175" y="1050375"/>
            <a:ext cx="10523424" cy="45334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09" name="Google Shape;209;g3511f69e5ca_0_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2175" y="5583775"/>
            <a:ext cx="10523424" cy="58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33e2c74002c_0_9"/>
          <p:cNvSpPr txBox="1">
            <a:spLocks noGrp="1"/>
          </p:cNvSpPr>
          <p:nvPr>
            <p:ph type="body" idx="2"/>
          </p:nvPr>
        </p:nvSpPr>
        <p:spPr>
          <a:xfrm>
            <a:off x="521000" y="264968"/>
            <a:ext cx="1070460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Font typeface="Corbel"/>
              <a:buNone/>
            </a:pPr>
            <a:r>
              <a:rPr lang="en-US" sz="2800">
                <a:latin typeface="Times New Roman"/>
                <a:ea typeface="Times New Roman"/>
                <a:cs typeface="Times New Roman"/>
                <a:sym typeface="Times New Roman"/>
              </a:rPr>
              <a:t>Model Evaluation line plots</a:t>
            </a:r>
            <a:endParaRPr sz="2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15" name="Google Shape;215;g33e2c74002c_0_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5600" y="1299400"/>
            <a:ext cx="10704602" cy="4444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33e2c74002c_1_0"/>
          <p:cNvSpPr txBox="1">
            <a:spLocks noGrp="1"/>
          </p:cNvSpPr>
          <p:nvPr>
            <p:ph type="body" idx="2"/>
          </p:nvPr>
        </p:nvSpPr>
        <p:spPr>
          <a:xfrm>
            <a:off x="521000" y="264968"/>
            <a:ext cx="1070460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Font typeface="Corbel"/>
              <a:buNone/>
            </a:pPr>
            <a:r>
              <a:rPr lang="en-US" sz="2800">
                <a:latin typeface="Times New Roman"/>
                <a:ea typeface="Times New Roman"/>
                <a:cs typeface="Times New Roman"/>
                <a:sym typeface="Times New Roman"/>
              </a:rPr>
              <a:t>Statistical Analysis</a:t>
            </a:r>
            <a:endParaRPr sz="2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1" name="Google Shape;221;g33e2c74002c_1_0"/>
          <p:cNvSpPr txBox="1"/>
          <p:nvPr/>
        </p:nvSpPr>
        <p:spPr>
          <a:xfrm>
            <a:off x="1208925" y="1115525"/>
            <a:ext cx="73695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Average </a:t>
            </a:r>
            <a:r>
              <a:rPr lang="en-US" sz="20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BERTScore </a:t>
            </a:r>
            <a:r>
              <a:rPr lang="en-US" sz="20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Vs Average Summarization Time(sec)</a:t>
            </a:r>
            <a:endParaRPr sz="2000" b="1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22" name="Google Shape;222;g33e2c74002c_1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5575" y="1837450"/>
            <a:ext cx="8728400" cy="420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33e2c74002c_1_19"/>
          <p:cNvSpPr txBox="1">
            <a:spLocks noGrp="1"/>
          </p:cNvSpPr>
          <p:nvPr>
            <p:ph type="body" idx="2"/>
          </p:nvPr>
        </p:nvSpPr>
        <p:spPr>
          <a:xfrm>
            <a:off x="521000" y="264968"/>
            <a:ext cx="1070460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Font typeface="Corbel"/>
              <a:buNone/>
            </a:pPr>
            <a:r>
              <a:rPr lang="en-US" sz="2800">
                <a:latin typeface="Times New Roman"/>
                <a:ea typeface="Times New Roman"/>
                <a:cs typeface="Times New Roman"/>
                <a:sym typeface="Times New Roman"/>
              </a:rPr>
              <a:t>Statistical Analysis</a:t>
            </a:r>
            <a:endParaRPr sz="2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8" name="Google Shape;228;g33e2c74002c_1_19"/>
          <p:cNvSpPr txBox="1"/>
          <p:nvPr/>
        </p:nvSpPr>
        <p:spPr>
          <a:xfrm>
            <a:off x="667050" y="1156900"/>
            <a:ext cx="6514200" cy="27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ANOVA  test</a:t>
            </a:r>
            <a:endParaRPr sz="2000" b="1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29845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en-US"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Significant difference observed only in </a:t>
            </a:r>
            <a:r>
              <a:rPr lang="en-US" sz="20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Summarization Time</a:t>
            </a:r>
            <a:r>
              <a:rPr lang="en-US"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(p &lt; 0.05).</a:t>
            </a:r>
            <a:endParaRPr sz="20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2984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en-US"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ROUGE &amp; BLEU scores showed no significant variation.</a:t>
            </a:r>
            <a:endParaRPr sz="20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2984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en-US"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Confirms DeepSeek-R1, Llama 3.2, and Gemma 3 are efficient candidates.</a:t>
            </a:r>
            <a:endParaRPr sz="20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9" name="Google Shape;229;g33e2c74002c_1_19"/>
          <p:cNvSpPr txBox="1"/>
          <p:nvPr/>
        </p:nvSpPr>
        <p:spPr>
          <a:xfrm>
            <a:off x="667050" y="3977687"/>
            <a:ext cx="5992800" cy="17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Pairwise t-Test</a:t>
            </a:r>
            <a:endParaRPr sz="2000" b="1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29845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en-US"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Compared DeepSeek-R1, Gemma 3, and Llama 3.2.</a:t>
            </a:r>
            <a:endParaRPr sz="20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2984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en-US"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DeepSeek-R1 had the shortest processing time, but not statistically significant.</a:t>
            </a:r>
            <a:endParaRPr sz="20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30" name="Google Shape;230;g33e2c74002c_1_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81250" y="1369525"/>
            <a:ext cx="4044350" cy="2188200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dash"/>
            <a:miter lim="8000"/>
            <a:headEnd type="none" w="sm" len="sm"/>
            <a:tailEnd type="none" w="sm" len="sm"/>
          </a:ln>
        </p:spPr>
      </p:pic>
      <p:pic>
        <p:nvPicPr>
          <p:cNvPr id="231" name="Google Shape;231;g33e2c74002c_1_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81250" y="4073175"/>
            <a:ext cx="4044350" cy="1450675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dash"/>
            <a:miter lim="8000"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33e2c74002c_3_0"/>
          <p:cNvSpPr txBox="1">
            <a:spLocks noGrp="1"/>
          </p:cNvSpPr>
          <p:nvPr>
            <p:ph type="body" idx="2"/>
          </p:nvPr>
        </p:nvSpPr>
        <p:spPr>
          <a:xfrm>
            <a:off x="521000" y="264968"/>
            <a:ext cx="1070460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Font typeface="Corbel"/>
              <a:buNone/>
            </a:pPr>
            <a:r>
              <a:rPr lang="en-US" sz="2800">
                <a:latin typeface="Times New Roman"/>
                <a:ea typeface="Times New Roman"/>
                <a:cs typeface="Times New Roman"/>
                <a:sym typeface="Times New Roman"/>
              </a:rPr>
              <a:t>Statistical Analysis</a:t>
            </a:r>
            <a:endParaRPr sz="2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7" name="Google Shape;237;g33e2c74002c_3_0"/>
          <p:cNvSpPr txBox="1"/>
          <p:nvPr/>
        </p:nvSpPr>
        <p:spPr>
          <a:xfrm>
            <a:off x="614924" y="1240275"/>
            <a:ext cx="10610700" cy="36573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Model Size Consideration</a:t>
            </a:r>
            <a:endParaRPr sz="2000" b="1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29845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en-US" sz="2000" b="1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Gemma 3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12 GB (High resource demand)</a:t>
            </a:r>
            <a:br>
              <a:rPr lang="en-US" sz="20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20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en-US" sz="2000" b="1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DeepSeek-R1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4.7 GB</a:t>
            </a:r>
            <a:br>
              <a:rPr lang="en-US" sz="20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20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en-US" sz="2000" b="1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Llama 3.2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2.0 GB (Lightweight and fast)</a:t>
            </a:r>
            <a:br>
              <a:rPr lang="en-US" sz="20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20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381000" lvl="0" indent="0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Llama </a:t>
            </a:r>
            <a:r>
              <a:rPr lang="en-US" sz="20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3.2 is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preferred due to </a:t>
            </a:r>
            <a:r>
              <a:rPr lang="en-US" sz="2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balance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between speed, efficiency, and system compatibility.</a:t>
            </a:r>
            <a:endParaRPr sz="20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3511f69e5ca_0_60"/>
          <p:cNvSpPr txBox="1">
            <a:spLocks noGrp="1"/>
          </p:cNvSpPr>
          <p:nvPr>
            <p:ph type="body" idx="2"/>
          </p:nvPr>
        </p:nvSpPr>
        <p:spPr>
          <a:xfrm>
            <a:off x="521000" y="264968"/>
            <a:ext cx="1070460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Font typeface="Corbel"/>
              <a:buNone/>
            </a:pPr>
            <a:r>
              <a:rPr lang="en-US" sz="2800">
                <a:latin typeface="Times New Roman"/>
                <a:ea typeface="Times New Roman"/>
                <a:cs typeface="Times New Roman"/>
                <a:sym typeface="Times New Roman"/>
              </a:rPr>
              <a:t>RAG Response Evaluation</a:t>
            </a:r>
            <a:endParaRPr sz="2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43" name="Google Shape;243;g3511f69e5ca_0_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53525" y="1179125"/>
            <a:ext cx="6058750" cy="2987025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g3511f69e5ca_0_60"/>
          <p:cNvSpPr txBox="1"/>
          <p:nvPr/>
        </p:nvSpPr>
        <p:spPr>
          <a:xfrm>
            <a:off x="111725" y="1179125"/>
            <a:ext cx="5362200" cy="54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55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225 total questions</a:t>
            </a:r>
            <a:r>
              <a:rPr lang="en-US" sz="2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15 per paper × 15 papers</a:t>
            </a:r>
            <a:br>
              <a:rPr lang="en-US" sz="2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20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55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Questions are </a:t>
            </a:r>
            <a:r>
              <a:rPr lang="en-US" sz="20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strictly factual</a:t>
            </a:r>
            <a:r>
              <a:rPr lang="en-US" sz="2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(e.g., “What dataset was used in the experiment?”)</a:t>
            </a:r>
            <a:br>
              <a:rPr lang="en-US" sz="2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20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55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 drafted </a:t>
            </a:r>
            <a:r>
              <a:rPr lang="en-US" sz="20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one-line reference answers</a:t>
            </a:r>
            <a:r>
              <a:rPr lang="en-US" sz="2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for each</a:t>
            </a:r>
            <a:br>
              <a:rPr lang="en-US" sz="2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20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55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Evaluation focuses on the model’s ability to </a:t>
            </a:r>
            <a:r>
              <a:rPr lang="en-US" sz="20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retrieve</a:t>
            </a:r>
            <a:r>
              <a:rPr lang="en-US" sz="2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and </a:t>
            </a:r>
            <a:r>
              <a:rPr lang="en-US" sz="20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state</a:t>
            </a:r>
            <a:r>
              <a:rPr lang="en-US" sz="2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facts</a:t>
            </a:r>
            <a:endParaRPr sz="20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55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195 / 225</a:t>
            </a:r>
            <a:r>
              <a:rPr lang="en-US" sz="2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questions answered acceptably → </a:t>
            </a:r>
            <a:r>
              <a:rPr lang="en-US" sz="20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87.5 %</a:t>
            </a:r>
            <a:r>
              <a:rPr lang="en-US" sz="2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accuracy</a:t>
            </a:r>
            <a:br>
              <a:rPr lang="en-US" sz="2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20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55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●"/>
            </a:pPr>
            <a:r>
              <a:rPr lang="en-US" sz="2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Demonstrates Llama 3.2’s strong factual retrieval capability</a:t>
            </a:r>
            <a:endParaRPr sz="20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45" name="Google Shape;245;g3511f69e5ca_0_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86225" y="4323062"/>
            <a:ext cx="6026050" cy="1902963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2"/>
          <p:cNvSpPr txBox="1">
            <a:spLocks noGrp="1"/>
          </p:cNvSpPr>
          <p:nvPr>
            <p:ph type="body" idx="1"/>
          </p:nvPr>
        </p:nvSpPr>
        <p:spPr>
          <a:xfrm>
            <a:off x="373625" y="1178250"/>
            <a:ext cx="10500300" cy="49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just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en-US" b="1">
                <a:latin typeface="Times New Roman"/>
                <a:ea typeface="Times New Roman"/>
                <a:cs typeface="Times New Roman"/>
                <a:sym typeface="Times New Roman"/>
              </a:rPr>
              <a:t>Conclusion: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just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b="1">
                <a:latin typeface="Times New Roman"/>
                <a:ea typeface="Times New Roman"/>
                <a:cs typeface="Times New Roman"/>
                <a:sym typeface="Times New Roman"/>
              </a:rPr>
              <a:t>Structured &amp; efficient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 AI system using </a:t>
            </a:r>
            <a:r>
              <a:rPr lang="en-US" b="1">
                <a:latin typeface="Times New Roman"/>
                <a:ea typeface="Times New Roman"/>
                <a:cs typeface="Times New Roman"/>
                <a:sym typeface="Times New Roman"/>
              </a:rPr>
              <a:t>RAG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-US" b="1">
                <a:latin typeface="Times New Roman"/>
                <a:ea typeface="Times New Roman"/>
                <a:cs typeface="Times New Roman"/>
                <a:sym typeface="Times New Roman"/>
              </a:rPr>
              <a:t>FAISS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, and </a:t>
            </a:r>
            <a:r>
              <a:rPr lang="en-US" b="1">
                <a:latin typeface="Times New Roman"/>
                <a:ea typeface="Times New Roman"/>
                <a:cs typeface="Times New Roman"/>
                <a:sym typeface="Times New Roman"/>
              </a:rPr>
              <a:t>LLMs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just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b="1">
                <a:latin typeface="Times New Roman"/>
                <a:ea typeface="Times New Roman"/>
                <a:cs typeface="Times New Roman"/>
                <a:sym typeface="Times New Roman"/>
              </a:rPr>
              <a:t>Locally deployable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 — ensures full </a:t>
            </a:r>
            <a:r>
              <a:rPr lang="en-US" b="1">
                <a:latin typeface="Times New Roman"/>
                <a:ea typeface="Times New Roman"/>
                <a:cs typeface="Times New Roman"/>
                <a:sym typeface="Times New Roman"/>
              </a:rPr>
              <a:t>data privacy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just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Times New Roman"/>
              <a:buChar char="•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Combines fast retrieval, smart preprocessing, and adaptive model selection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just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Validated with </a:t>
            </a:r>
            <a:r>
              <a:rPr lang="en-US" b="1">
                <a:latin typeface="Times New Roman"/>
                <a:ea typeface="Times New Roman"/>
                <a:cs typeface="Times New Roman"/>
                <a:sym typeface="Times New Roman"/>
              </a:rPr>
              <a:t>ROUGE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-US" b="1">
                <a:latin typeface="Times New Roman"/>
                <a:ea typeface="Times New Roman"/>
                <a:cs typeface="Times New Roman"/>
                <a:sym typeface="Times New Roman"/>
              </a:rPr>
              <a:t>BERTScore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, and </a:t>
            </a:r>
            <a:r>
              <a:rPr lang="en-US" b="1">
                <a:latin typeface="Times New Roman"/>
                <a:ea typeface="Times New Roman"/>
                <a:cs typeface="Times New Roman"/>
                <a:sym typeface="Times New Roman"/>
              </a:rPr>
              <a:t>latency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 metrics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just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Improves </a:t>
            </a:r>
            <a:r>
              <a:rPr lang="en-US" b="1">
                <a:latin typeface="Times New Roman"/>
                <a:ea typeface="Times New Roman"/>
                <a:cs typeface="Times New Roman"/>
                <a:sym typeface="Times New Roman"/>
              </a:rPr>
              <a:t>literature review automation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 and </a:t>
            </a:r>
            <a:r>
              <a:rPr lang="en-US" b="1">
                <a:latin typeface="Times New Roman"/>
                <a:ea typeface="Times New Roman"/>
                <a:cs typeface="Times New Roman"/>
                <a:sym typeface="Times New Roman"/>
              </a:rPr>
              <a:t>research productivity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14300" lvl="0" indent="0" algn="just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en-US" b="1">
                <a:latin typeface="Times New Roman"/>
                <a:ea typeface="Times New Roman"/>
                <a:cs typeface="Times New Roman"/>
                <a:sym typeface="Times New Roman"/>
              </a:rPr>
              <a:t>Future Scope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just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b="1">
                <a:latin typeface="Times New Roman"/>
                <a:ea typeface="Times New Roman"/>
                <a:cs typeface="Times New Roman"/>
                <a:sym typeface="Times New Roman"/>
              </a:rPr>
              <a:t>Fine-Tuning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: Fine tune the LLM’s using domain-specific datasets for improved contextual understanding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just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b="1">
                <a:latin typeface="Times New Roman"/>
                <a:ea typeface="Times New Roman"/>
                <a:cs typeface="Times New Roman"/>
                <a:sym typeface="Times New Roman"/>
              </a:rPr>
              <a:t>UI Enhancements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: The user interface will be upgraded to support multi-query history and citation-aware highlighting.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just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US" b="1">
                <a:latin typeface="Times New Roman"/>
                <a:ea typeface="Times New Roman"/>
                <a:cs typeface="Times New Roman"/>
                <a:sym typeface="Times New Roman"/>
              </a:rPr>
              <a:t>Further Improvements: 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Advanced prompt engineering will be explored to make the system adaptable across diverse research domains.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1" name="Google Shape;251;p12"/>
          <p:cNvSpPr txBox="1">
            <a:spLocks noGrp="1"/>
          </p:cNvSpPr>
          <p:nvPr>
            <p:ph type="body" idx="2"/>
          </p:nvPr>
        </p:nvSpPr>
        <p:spPr>
          <a:xfrm>
            <a:off x="521000" y="235471"/>
            <a:ext cx="10704715" cy="644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Font typeface="Corbel"/>
              <a:buNone/>
            </a:pPr>
            <a:r>
              <a:rPr lang="en-US" sz="2800">
                <a:latin typeface="Times New Roman"/>
                <a:ea typeface="Times New Roman"/>
                <a:cs typeface="Times New Roman"/>
                <a:sym typeface="Times New Roman"/>
              </a:rPr>
              <a:t>Conclusion and Future Scope</a:t>
            </a:r>
            <a:endParaRPr sz="2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4ef9695f0a_1_8"/>
          <p:cNvSpPr txBox="1">
            <a:spLocks noGrp="1"/>
          </p:cNvSpPr>
          <p:nvPr>
            <p:ph type="body" idx="2"/>
          </p:nvPr>
        </p:nvSpPr>
        <p:spPr>
          <a:xfrm>
            <a:off x="521000" y="264968"/>
            <a:ext cx="1070460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3600"/>
              <a:buFont typeface="Corbel"/>
              <a:buNone/>
            </a:pPr>
            <a:r>
              <a:rPr lang="en-US" sz="2800">
                <a:latin typeface="Times New Roman"/>
                <a:ea typeface="Times New Roman"/>
                <a:cs typeface="Times New Roman"/>
                <a:sym typeface="Times New Roman"/>
              </a:rPr>
              <a:t>User Interface </a:t>
            </a:r>
            <a:endParaRPr/>
          </a:p>
        </p:txBody>
      </p:sp>
      <p:pic>
        <p:nvPicPr>
          <p:cNvPr id="66" name="Google Shape;66;g34ef9695f0a_1_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3618" y="1889956"/>
            <a:ext cx="4729426" cy="3683628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g34ef9695f0a_1_8"/>
          <p:cNvSpPr txBox="1"/>
          <p:nvPr/>
        </p:nvSpPr>
        <p:spPr>
          <a:xfrm>
            <a:off x="1512577" y="1307951"/>
            <a:ext cx="3336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U.I. </a:t>
            </a:r>
            <a:r>
              <a:rPr lang="en-US" sz="20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Designed on</a:t>
            </a:r>
            <a:r>
              <a:rPr lang="en-US" sz="20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Streamlit</a:t>
            </a:r>
            <a:endParaRPr/>
          </a:p>
        </p:txBody>
      </p:sp>
      <p:pic>
        <p:nvPicPr>
          <p:cNvPr id="68" name="Google Shape;68;g34ef9695f0a_1_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73357" y="1889956"/>
            <a:ext cx="5217104" cy="3683627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g34ef9695f0a_1_8"/>
          <p:cNvSpPr txBox="1"/>
          <p:nvPr/>
        </p:nvSpPr>
        <p:spPr>
          <a:xfrm>
            <a:off x="6721934" y="1307951"/>
            <a:ext cx="3519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Initial Summary</a:t>
            </a:r>
            <a:endParaRPr sz="2000" b="1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34ef9695f0a_1_16"/>
          <p:cNvSpPr txBox="1">
            <a:spLocks noGrp="1"/>
          </p:cNvSpPr>
          <p:nvPr>
            <p:ph type="body" idx="2"/>
          </p:nvPr>
        </p:nvSpPr>
        <p:spPr>
          <a:xfrm>
            <a:off x="521000" y="264968"/>
            <a:ext cx="1070460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228600" lvl="0" indent="0" algn="l" rtl="0">
              <a:spcBef>
                <a:spcPts val="1200"/>
              </a:spcBef>
              <a:spcAft>
                <a:spcPts val="0"/>
              </a:spcAft>
              <a:buSzPts val="3600"/>
              <a:buFont typeface="Corbel"/>
              <a:buNone/>
            </a:pPr>
            <a:r>
              <a:rPr lang="en-US" sz="2800">
                <a:latin typeface="Times New Roman"/>
                <a:ea typeface="Times New Roman"/>
                <a:cs typeface="Times New Roman"/>
                <a:sym typeface="Times New Roman"/>
              </a:rPr>
              <a:t>User Interface </a:t>
            </a:r>
            <a:endParaRPr sz="2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75" name="Google Shape;75;g34ef9695f0a_1_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50034" y="1752234"/>
            <a:ext cx="6438940" cy="644777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g34ef9695f0a_1_16"/>
          <p:cNvSpPr txBox="1"/>
          <p:nvPr/>
        </p:nvSpPr>
        <p:spPr>
          <a:xfrm>
            <a:off x="1750034" y="1269932"/>
            <a:ext cx="1374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User Input</a:t>
            </a:r>
            <a:endParaRPr/>
          </a:p>
        </p:txBody>
      </p:sp>
      <p:pic>
        <p:nvPicPr>
          <p:cNvPr id="77" name="Google Shape;77;g34ef9695f0a_1_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750034" y="2770228"/>
            <a:ext cx="7772401" cy="3268666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g34ef9695f0a_1_16"/>
          <p:cNvSpPr txBox="1"/>
          <p:nvPr/>
        </p:nvSpPr>
        <p:spPr>
          <a:xfrm>
            <a:off x="1750034" y="2400228"/>
            <a:ext cx="3093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Query Response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0"/>
          <p:cNvSpPr txBox="1">
            <a:spLocks noGrp="1"/>
          </p:cNvSpPr>
          <p:nvPr>
            <p:ph type="body" idx="2"/>
          </p:nvPr>
        </p:nvSpPr>
        <p:spPr>
          <a:xfrm>
            <a:off x="521000" y="264968"/>
            <a:ext cx="10704715" cy="644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3600"/>
              <a:buFont typeface="Corbel"/>
              <a:buNone/>
            </a:pPr>
            <a:r>
              <a:rPr lang="en-US" sz="2800">
                <a:latin typeface="Times New Roman"/>
                <a:ea typeface="Times New Roman"/>
                <a:cs typeface="Times New Roman"/>
                <a:sym typeface="Times New Roman"/>
              </a:rPr>
              <a:t>System Flowchart</a:t>
            </a:r>
            <a:endParaRPr/>
          </a:p>
        </p:txBody>
      </p:sp>
      <p:pic>
        <p:nvPicPr>
          <p:cNvPr id="85" name="Google Shape;85;p20" descr="A diagram of a system flowchar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t="7847"/>
          <a:stretch/>
        </p:blipFill>
        <p:spPr>
          <a:xfrm>
            <a:off x="521001" y="1130710"/>
            <a:ext cx="10704714" cy="494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6"/>
          <p:cNvSpPr txBox="1">
            <a:spLocks noGrp="1"/>
          </p:cNvSpPr>
          <p:nvPr>
            <p:ph type="body" idx="1"/>
          </p:nvPr>
        </p:nvSpPr>
        <p:spPr>
          <a:xfrm>
            <a:off x="521000" y="1066826"/>
            <a:ext cx="10155147" cy="5791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52400" lvl="0" indent="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en-US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set of 15 research paper PDFs</a:t>
            </a:r>
            <a:endParaRPr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en-US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Primary Sources:</a:t>
            </a:r>
            <a:endParaRPr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0480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arXiv (Machine Learning, CS)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048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PubMed (Biomedical)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048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Nature (Multidisciplinary Science)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en-US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Diverse Domains:</a:t>
            </a: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Ensures robustness in retrieval/summarization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en-US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Key Features Extracted:</a:t>
            </a:r>
            <a:endParaRPr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0480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Text content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048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Metadata (titles, authors, references)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048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Structured summaries 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1" name="Google Shape;91;p6"/>
          <p:cNvSpPr txBox="1">
            <a:spLocks noGrp="1"/>
          </p:cNvSpPr>
          <p:nvPr>
            <p:ph type="body" idx="2"/>
          </p:nvPr>
        </p:nvSpPr>
        <p:spPr>
          <a:xfrm>
            <a:off x="521000" y="422049"/>
            <a:ext cx="10704715" cy="644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Font typeface="Corbel"/>
              <a:buNone/>
            </a:pPr>
            <a:r>
              <a:rPr lang="en-US" sz="2800">
                <a:latin typeface="Times New Roman"/>
                <a:ea typeface="Times New Roman"/>
                <a:cs typeface="Times New Roman"/>
                <a:sym typeface="Times New Roman"/>
              </a:rPr>
              <a:t>Data Ingestion</a:t>
            </a:r>
            <a:endParaRPr sz="2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3e057882c2_4_0"/>
          <p:cNvSpPr txBox="1">
            <a:spLocks noGrp="1"/>
          </p:cNvSpPr>
          <p:nvPr>
            <p:ph type="body" idx="2"/>
          </p:nvPr>
        </p:nvSpPr>
        <p:spPr>
          <a:xfrm>
            <a:off x="540664" y="368050"/>
            <a:ext cx="1070460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Font typeface="Corbel"/>
              <a:buNone/>
            </a:pPr>
            <a:r>
              <a:rPr lang="en-US" sz="2800">
                <a:latin typeface="Times New Roman"/>
                <a:ea typeface="Times New Roman"/>
                <a:cs typeface="Times New Roman"/>
                <a:sym typeface="Times New Roman"/>
              </a:rPr>
              <a:t>Dataset Preview</a:t>
            </a:r>
            <a:endParaRPr sz="2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97" name="Google Shape;97;g33e057882c2_4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6625" y="1012750"/>
            <a:ext cx="9824001" cy="5301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7"/>
          <p:cNvSpPr txBox="1">
            <a:spLocks noGrp="1"/>
          </p:cNvSpPr>
          <p:nvPr>
            <p:ph type="body" idx="1"/>
          </p:nvPr>
        </p:nvSpPr>
        <p:spPr>
          <a:xfrm>
            <a:off x="573993" y="1161288"/>
            <a:ext cx="3722703" cy="4846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The selected PDFs vary widely in:</a:t>
            </a:r>
            <a:b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</a:b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02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Length</a:t>
            </a:r>
            <a:b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</a:b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Page count</a:t>
            </a:r>
            <a:b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</a:b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Word density</a:t>
            </a:r>
            <a:b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</a:b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Goal: Study how these factors influence parsing time.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8288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3" name="Google Shape;103;p7"/>
          <p:cNvSpPr txBox="1">
            <a:spLocks noGrp="1"/>
          </p:cNvSpPr>
          <p:nvPr>
            <p:ph type="body" idx="2"/>
          </p:nvPr>
        </p:nvSpPr>
        <p:spPr>
          <a:xfrm>
            <a:off x="573994" y="341417"/>
            <a:ext cx="10704715" cy="644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Font typeface="Corbel"/>
              <a:buNone/>
            </a:pPr>
            <a:r>
              <a:rPr lang="en-US" sz="2800">
                <a:latin typeface="Times New Roman"/>
                <a:ea typeface="Times New Roman"/>
                <a:cs typeface="Times New Roman"/>
                <a:sym typeface="Times New Roman"/>
              </a:rPr>
              <a:t>Data Exploration and Preparation</a:t>
            </a:r>
            <a:endParaRPr sz="2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04" name="Google Shape;104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96696" y="1062663"/>
            <a:ext cx="6691167" cy="255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296696" y="3768300"/>
            <a:ext cx="6691167" cy="24144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33e294238da_0_10"/>
          <p:cNvSpPr txBox="1">
            <a:spLocks noGrp="1"/>
          </p:cNvSpPr>
          <p:nvPr>
            <p:ph type="body" idx="1"/>
          </p:nvPr>
        </p:nvSpPr>
        <p:spPr>
          <a:xfrm>
            <a:off x="574002" y="1047650"/>
            <a:ext cx="5521998" cy="52406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just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2000"/>
              <a:buChar char="●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Investigates trade-offs between file size and average words per page.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just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Helps to understand document efficiency and potential processing challenges.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just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</a:pPr>
            <a:r>
              <a:rPr lang="en-US" b="1">
                <a:latin typeface="Times New Roman"/>
                <a:ea typeface="Times New Roman"/>
                <a:cs typeface="Times New Roman"/>
                <a:sym typeface="Times New Roman"/>
              </a:rPr>
              <a:t>Observations: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1" indent="-310832" algn="just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2000"/>
              <a:buChar char="●"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High word density → longer parsing time.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1" indent="-310832" algn="just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File size alone doesn't directly impact parsing efficiency.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1" indent="-310832" algn="just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b="1">
                <a:latin typeface="Times New Roman"/>
                <a:ea typeface="Times New Roman"/>
                <a:cs typeface="Times New Roman"/>
                <a:sym typeface="Times New Roman"/>
              </a:rPr>
              <a:t>Example:</a:t>
            </a:r>
            <a:endParaRPr sz="2000"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3" indent="-310832" algn="just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000"/>
              <a:buAutoNum type="alphaLcPeriod"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Paper 15 (3.5 MB) vs. Paper 1 (700 KB) have similar parsing times.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3" indent="-310832" algn="just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000"/>
              <a:buAutoNum type="alphaLcPeriod"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Paper 15 parses faster than Paper 14 despite being larger.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1" name="Google Shape;111;g33e294238da_0_10"/>
          <p:cNvSpPr txBox="1">
            <a:spLocks noGrp="1"/>
          </p:cNvSpPr>
          <p:nvPr>
            <p:ph type="body" idx="2"/>
          </p:nvPr>
        </p:nvSpPr>
        <p:spPr>
          <a:xfrm>
            <a:off x="574002" y="249517"/>
            <a:ext cx="1070460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Font typeface="Corbel"/>
              <a:buNone/>
            </a:pPr>
            <a:r>
              <a:rPr lang="en-US" sz="2800">
                <a:latin typeface="Times New Roman"/>
                <a:ea typeface="Times New Roman"/>
                <a:cs typeface="Times New Roman"/>
                <a:sym typeface="Times New Roman"/>
              </a:rPr>
              <a:t>Data Exploration and Preparation</a:t>
            </a:r>
            <a:endParaRPr sz="2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12" name="Google Shape;112;g33e294238da_0_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95450" y="1234707"/>
            <a:ext cx="5636600" cy="250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g33e294238da_0_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995450" y="4075298"/>
            <a:ext cx="5636600" cy="20595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Frame">
  <a:themeElements>
    <a:clrScheme name="Red">
      <a:dk1>
        <a:srgbClr val="000000"/>
      </a:dk1>
      <a:lt1>
        <a:srgbClr val="FFFFFF"/>
      </a:lt1>
      <a:dk2>
        <a:srgbClr val="323232"/>
      </a:dk2>
      <a:lt2>
        <a:srgbClr val="E5C243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1192</Words>
  <Application>Microsoft Office PowerPoint</Application>
  <PresentationFormat>Widescreen</PresentationFormat>
  <Paragraphs>264</Paragraphs>
  <Slides>27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Corbel</vt:lpstr>
      <vt:lpstr>Arial</vt:lpstr>
      <vt:lpstr>Calibri</vt:lpstr>
      <vt:lpstr>Times New Roman</vt:lpstr>
      <vt:lpstr>Noto Sans Symbols</vt:lpstr>
      <vt:lpstr>Frame</vt:lpstr>
      <vt:lpstr>Development of an AI Agent for Research Paper Analysis and Question Answering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Development of an AI Agent for Research Paper Analysis and Question Answering</dc:title>
  <dc:creator>Matthew Beattie</dc:creator>
  <cp:lastModifiedBy>Chaitanya Sai</cp:lastModifiedBy>
  <cp:revision>3</cp:revision>
  <dcterms:created xsi:type="dcterms:W3CDTF">2021-03-06T21:40:40Z</dcterms:created>
  <dcterms:modified xsi:type="dcterms:W3CDTF">2025-04-26T04:52:19Z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  <property fmtid="{D5CDD505-2E9C-101B-9397-08002B2CF9AE}" pid="3" name="Tfs.LastKnownPath">
    <vt:lpwstr>https://d.docs.live.net/41d509ce3db0a387/Visualization Class/Lesson 8/Lesson 8.pptx</vt:lpwstr>
  </property>
</Properties>
</file>